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64" r:id="rId3"/>
    <p:sldId id="259" r:id="rId4"/>
    <p:sldId id="265" r:id="rId5"/>
    <p:sldId id="260" r:id="rId6"/>
    <p:sldId id="266" r:id="rId7"/>
    <p:sldId id="261" r:id="rId8"/>
    <p:sldId id="267" r:id="rId9"/>
    <p:sldId id="262" r:id="rId10"/>
    <p:sldId id="268" r:id="rId11"/>
    <p:sldId id="263" r:id="rId12"/>
    <p:sldId id="269" r:id="rId1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74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imur Zulfiqar" userId="4d9336cb72442788" providerId="LiveId" clId="{573A6778-A2C8-496D-8F65-D3D220228435}"/>
    <pc:docChg chg="modSld">
      <pc:chgData name="Taimur Zulfiqar" userId="4d9336cb72442788" providerId="LiveId" clId="{573A6778-A2C8-496D-8F65-D3D220228435}" dt="2024-08-09T03:52:09.148" v="0" actId="1076"/>
      <pc:docMkLst>
        <pc:docMk/>
      </pc:docMkLst>
      <pc:sldChg chg="modSp mod">
        <pc:chgData name="Taimur Zulfiqar" userId="4d9336cb72442788" providerId="LiveId" clId="{573A6778-A2C8-496D-8F65-D3D220228435}" dt="2024-08-09T03:52:09.148" v="0" actId="1076"/>
        <pc:sldMkLst>
          <pc:docMk/>
          <pc:sldMk cId="3856522721" sldId="258"/>
        </pc:sldMkLst>
        <pc:picChg chg="mod">
          <ac:chgData name="Taimur Zulfiqar" userId="4d9336cb72442788" providerId="LiveId" clId="{573A6778-A2C8-496D-8F65-D3D220228435}" dt="2024-08-09T03:52:09.148" v="0" actId="1076"/>
          <ac:picMkLst>
            <pc:docMk/>
            <pc:sldMk cId="3856522721" sldId="258"/>
            <ac:picMk id="5" creationId="{D0C2BC32-97CB-4986-AC86-D3F4B57E8ADF}"/>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71AF0511-833F-43C4-ABFF-098FEB3810E1}" type="datetimeFigureOut">
              <a:rPr kumimoji="1" lang="ja-JP" altLang="en-US" smtClean="0"/>
              <a:t>2024/11/23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75D93E4-30B6-4DEE-89D6-9A730A07939D}" type="slidenum">
              <a:rPr kumimoji="1" lang="ja-JP" altLang="en-US" smtClean="0"/>
              <a:t>‹#›</a:t>
            </a:fld>
            <a:endParaRPr kumimoji="1" lang="ja-JP" altLang="en-US"/>
          </a:p>
        </p:txBody>
      </p:sp>
    </p:spTree>
    <p:extLst>
      <p:ext uri="{BB962C8B-B14F-4D97-AF65-F5344CB8AC3E}">
        <p14:creationId xmlns:p14="http://schemas.microsoft.com/office/powerpoint/2010/main" val="677676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71AF0511-833F-43C4-ABFF-098FEB3810E1}" type="datetimeFigureOut">
              <a:rPr kumimoji="1" lang="ja-JP" altLang="en-US" smtClean="0"/>
              <a:t>2024/11/23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75D93E4-30B6-4DEE-89D6-9A730A07939D}" type="slidenum">
              <a:rPr kumimoji="1" lang="ja-JP" altLang="en-US" smtClean="0"/>
              <a:t>‹#›</a:t>
            </a:fld>
            <a:endParaRPr kumimoji="1" lang="ja-JP" altLang="en-US"/>
          </a:p>
        </p:txBody>
      </p:sp>
    </p:spTree>
    <p:extLst>
      <p:ext uri="{BB962C8B-B14F-4D97-AF65-F5344CB8AC3E}">
        <p14:creationId xmlns:p14="http://schemas.microsoft.com/office/powerpoint/2010/main" val="748576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71AF0511-833F-43C4-ABFF-098FEB3810E1}" type="datetimeFigureOut">
              <a:rPr kumimoji="1" lang="ja-JP" altLang="en-US" smtClean="0"/>
              <a:t>2024/11/23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75D93E4-30B6-4DEE-89D6-9A730A07939D}" type="slidenum">
              <a:rPr kumimoji="1" lang="ja-JP" altLang="en-US" smtClean="0"/>
              <a:t>‹#›</a:t>
            </a:fld>
            <a:endParaRPr kumimoji="1" lang="ja-JP" altLang="en-US"/>
          </a:p>
        </p:txBody>
      </p:sp>
    </p:spTree>
    <p:extLst>
      <p:ext uri="{BB962C8B-B14F-4D97-AF65-F5344CB8AC3E}">
        <p14:creationId xmlns:p14="http://schemas.microsoft.com/office/powerpoint/2010/main" val="2900725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71AF0511-833F-43C4-ABFF-098FEB3810E1}" type="datetimeFigureOut">
              <a:rPr kumimoji="1" lang="ja-JP" altLang="en-US" smtClean="0"/>
              <a:t>2024/11/23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75D93E4-30B6-4DEE-89D6-9A730A07939D}" type="slidenum">
              <a:rPr kumimoji="1" lang="ja-JP" altLang="en-US" smtClean="0"/>
              <a:t>‹#›</a:t>
            </a:fld>
            <a:endParaRPr kumimoji="1" lang="ja-JP" altLang="en-US"/>
          </a:p>
        </p:txBody>
      </p:sp>
    </p:spTree>
    <p:extLst>
      <p:ext uri="{BB962C8B-B14F-4D97-AF65-F5344CB8AC3E}">
        <p14:creationId xmlns:p14="http://schemas.microsoft.com/office/powerpoint/2010/main" val="625929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71AF0511-833F-43C4-ABFF-098FEB3810E1}" type="datetimeFigureOut">
              <a:rPr kumimoji="1" lang="ja-JP" altLang="en-US" smtClean="0"/>
              <a:t>2024/11/23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75D93E4-30B6-4DEE-89D6-9A730A07939D}" type="slidenum">
              <a:rPr kumimoji="1" lang="ja-JP" altLang="en-US" smtClean="0"/>
              <a:t>‹#›</a:t>
            </a:fld>
            <a:endParaRPr kumimoji="1" lang="ja-JP" altLang="en-US"/>
          </a:p>
        </p:txBody>
      </p:sp>
    </p:spTree>
    <p:extLst>
      <p:ext uri="{BB962C8B-B14F-4D97-AF65-F5344CB8AC3E}">
        <p14:creationId xmlns:p14="http://schemas.microsoft.com/office/powerpoint/2010/main" val="357269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71AF0511-833F-43C4-ABFF-098FEB3810E1}" type="datetimeFigureOut">
              <a:rPr kumimoji="1" lang="ja-JP" altLang="en-US" smtClean="0"/>
              <a:t>2024/11/23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D75D93E4-30B6-4DEE-89D6-9A730A07939D}" type="slidenum">
              <a:rPr kumimoji="1" lang="ja-JP" altLang="en-US" smtClean="0"/>
              <a:t>‹#›</a:t>
            </a:fld>
            <a:endParaRPr kumimoji="1" lang="ja-JP" altLang="en-US"/>
          </a:p>
        </p:txBody>
      </p:sp>
    </p:spTree>
    <p:extLst>
      <p:ext uri="{BB962C8B-B14F-4D97-AF65-F5344CB8AC3E}">
        <p14:creationId xmlns:p14="http://schemas.microsoft.com/office/powerpoint/2010/main" val="3760519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71AF0511-833F-43C4-ABFF-098FEB3810E1}" type="datetimeFigureOut">
              <a:rPr kumimoji="1" lang="ja-JP" altLang="en-US" smtClean="0"/>
              <a:t>2024/11/23</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D75D93E4-30B6-4DEE-89D6-9A730A07939D}" type="slidenum">
              <a:rPr kumimoji="1" lang="ja-JP" altLang="en-US" smtClean="0"/>
              <a:t>‹#›</a:t>
            </a:fld>
            <a:endParaRPr kumimoji="1" lang="ja-JP" altLang="en-US"/>
          </a:p>
        </p:txBody>
      </p:sp>
    </p:spTree>
    <p:extLst>
      <p:ext uri="{BB962C8B-B14F-4D97-AF65-F5344CB8AC3E}">
        <p14:creationId xmlns:p14="http://schemas.microsoft.com/office/powerpoint/2010/main" val="2455413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71AF0511-833F-43C4-ABFF-098FEB3810E1}" type="datetimeFigureOut">
              <a:rPr kumimoji="1" lang="ja-JP" altLang="en-US" smtClean="0"/>
              <a:t>2024/11/23</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D75D93E4-30B6-4DEE-89D6-9A730A07939D}" type="slidenum">
              <a:rPr kumimoji="1" lang="ja-JP" altLang="en-US" smtClean="0"/>
              <a:t>‹#›</a:t>
            </a:fld>
            <a:endParaRPr kumimoji="1" lang="ja-JP" altLang="en-US"/>
          </a:p>
        </p:txBody>
      </p:sp>
    </p:spTree>
    <p:extLst>
      <p:ext uri="{BB962C8B-B14F-4D97-AF65-F5344CB8AC3E}">
        <p14:creationId xmlns:p14="http://schemas.microsoft.com/office/powerpoint/2010/main" val="1196669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71AF0511-833F-43C4-ABFF-098FEB3810E1}" type="datetimeFigureOut">
              <a:rPr kumimoji="1" lang="ja-JP" altLang="en-US" smtClean="0"/>
              <a:t>2024/11/23</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D75D93E4-30B6-4DEE-89D6-9A730A07939D}" type="slidenum">
              <a:rPr kumimoji="1" lang="ja-JP" altLang="en-US" smtClean="0"/>
              <a:t>‹#›</a:t>
            </a:fld>
            <a:endParaRPr kumimoji="1" lang="ja-JP" altLang="en-US"/>
          </a:p>
        </p:txBody>
      </p:sp>
    </p:spTree>
    <p:extLst>
      <p:ext uri="{BB962C8B-B14F-4D97-AF65-F5344CB8AC3E}">
        <p14:creationId xmlns:p14="http://schemas.microsoft.com/office/powerpoint/2010/main" val="88717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71AF0511-833F-43C4-ABFF-098FEB3810E1}" type="datetimeFigureOut">
              <a:rPr kumimoji="1" lang="ja-JP" altLang="en-US" smtClean="0"/>
              <a:t>2024/11/23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D75D93E4-30B6-4DEE-89D6-9A730A07939D}" type="slidenum">
              <a:rPr kumimoji="1" lang="ja-JP" altLang="en-US" smtClean="0"/>
              <a:t>‹#›</a:t>
            </a:fld>
            <a:endParaRPr kumimoji="1" lang="ja-JP" altLang="en-US"/>
          </a:p>
        </p:txBody>
      </p:sp>
    </p:spTree>
    <p:extLst>
      <p:ext uri="{BB962C8B-B14F-4D97-AF65-F5344CB8AC3E}">
        <p14:creationId xmlns:p14="http://schemas.microsoft.com/office/powerpoint/2010/main" val="1138335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71AF0511-833F-43C4-ABFF-098FEB3810E1}" type="datetimeFigureOut">
              <a:rPr kumimoji="1" lang="ja-JP" altLang="en-US" smtClean="0"/>
              <a:t>2024/11/23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D75D93E4-30B6-4DEE-89D6-9A730A07939D}" type="slidenum">
              <a:rPr kumimoji="1" lang="ja-JP" altLang="en-US" smtClean="0"/>
              <a:t>‹#›</a:t>
            </a:fld>
            <a:endParaRPr kumimoji="1" lang="ja-JP" altLang="en-US"/>
          </a:p>
        </p:txBody>
      </p:sp>
    </p:spTree>
    <p:extLst>
      <p:ext uri="{BB962C8B-B14F-4D97-AF65-F5344CB8AC3E}">
        <p14:creationId xmlns:p14="http://schemas.microsoft.com/office/powerpoint/2010/main" val="12630101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AF0511-833F-43C4-ABFF-098FEB3810E1}" type="datetimeFigureOut">
              <a:rPr kumimoji="1" lang="ja-JP" altLang="en-US" smtClean="0"/>
              <a:t>2024/11/23</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5D93E4-30B6-4DEE-89D6-9A730A07939D}" type="slidenum">
              <a:rPr kumimoji="1" lang="ja-JP" altLang="en-US" smtClean="0"/>
              <a:t>‹#›</a:t>
            </a:fld>
            <a:endParaRPr kumimoji="1" lang="ja-JP" altLang="en-US"/>
          </a:p>
        </p:txBody>
      </p:sp>
    </p:spTree>
    <p:extLst>
      <p:ext uri="{BB962C8B-B14F-4D97-AF65-F5344CB8AC3E}">
        <p14:creationId xmlns:p14="http://schemas.microsoft.com/office/powerpoint/2010/main" val="1436871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0FF1050A-F9DD-4330-BB08-2DCAE49C08EA}"/>
              </a:ext>
            </a:extLst>
          </p:cNvPr>
          <p:cNvSpPr>
            <a:spLocks noGrp="1"/>
          </p:cNvSpPr>
          <p:nvPr>
            <p:ph type="title"/>
          </p:nvPr>
        </p:nvSpPr>
        <p:spPr>
          <a:xfrm>
            <a:off x="325562" y="113009"/>
            <a:ext cx="11018300" cy="1298993"/>
          </a:xfrm>
        </p:spPr>
        <p:txBody>
          <a:bodyPr>
            <a:normAutofit fontScale="90000"/>
          </a:bodyPr>
          <a:lstStyle/>
          <a:p>
            <a:r>
              <a:rPr lang="en-US" altLang="ja-JP" sz="4800" b="1" dirty="0"/>
              <a:t>IV. Motor function measurement</a:t>
            </a:r>
            <a:br>
              <a:rPr lang="en-US" altLang="ja-JP" sz="4800" b="1" dirty="0"/>
            </a:br>
            <a:r>
              <a:rPr lang="en-US" altLang="ja-JP" sz="4800" b="1" dirty="0"/>
              <a:t>                                     </a:t>
            </a:r>
            <a:r>
              <a:rPr lang="en-US" altLang="ja-JP" sz="2800" b="1" dirty="0"/>
              <a:t>Physical performance measurements</a:t>
            </a:r>
            <a:endParaRPr kumimoji="1" lang="ja-JP" altLang="en-US" sz="3100" b="1" dirty="0"/>
          </a:p>
        </p:txBody>
      </p:sp>
      <p:sp>
        <p:nvSpPr>
          <p:cNvPr id="7" name="テキスト ボックス 6">
            <a:extLst>
              <a:ext uri="{FF2B5EF4-FFF2-40B4-BE49-F238E27FC236}">
                <a16:creationId xmlns:a16="http://schemas.microsoft.com/office/drawing/2014/main" id="{65B55920-7096-4A75-8212-2B4F8D8E5714}"/>
              </a:ext>
            </a:extLst>
          </p:cNvPr>
          <p:cNvSpPr txBox="1"/>
          <p:nvPr/>
        </p:nvSpPr>
        <p:spPr>
          <a:xfrm>
            <a:off x="325562" y="1484523"/>
            <a:ext cx="4749358" cy="1077218"/>
          </a:xfrm>
          <a:prstGeom prst="rect">
            <a:avLst/>
          </a:prstGeom>
          <a:noFill/>
        </p:spPr>
        <p:txBody>
          <a:bodyPr wrap="square" rtlCol="0">
            <a:spAutoFit/>
          </a:bodyPr>
          <a:lstStyle/>
          <a:p>
            <a:r>
              <a:rPr kumimoji="1" lang="ja-JP" altLang="en-US" sz="3200" dirty="0">
                <a:solidFill>
                  <a:srgbClr val="0000FF"/>
                </a:solidFill>
                <a:latin typeface="UD デジタル 教科書体 NK-B" panose="02020700000000000000" pitchFamily="18" charset="-128"/>
                <a:ea typeface="UD デジタル 教科書体 NK-B" panose="02020700000000000000" pitchFamily="18" charset="-128"/>
              </a:rPr>
              <a:t>①</a:t>
            </a:r>
            <a:r>
              <a:rPr kumimoji="1" lang="en-US" altLang="ja-JP" sz="3200" dirty="0">
                <a:solidFill>
                  <a:srgbClr val="0000FF"/>
                </a:solidFill>
                <a:latin typeface="UD デジタル 教科書体 NK-B" panose="02020700000000000000" pitchFamily="18" charset="-128"/>
                <a:ea typeface="UD デジタル 教科書体 NK-B" panose="02020700000000000000" pitchFamily="18" charset="-128"/>
              </a:rPr>
              <a:t> </a:t>
            </a:r>
            <a:r>
              <a:rPr kumimoji="1" lang="ja-JP" altLang="en-US" sz="3200" dirty="0">
                <a:solidFill>
                  <a:srgbClr val="0000FF"/>
                </a:solidFill>
                <a:latin typeface="UD デジタル 教科書体 NK-B" panose="02020700000000000000" pitchFamily="18" charset="-128"/>
                <a:ea typeface="UD デジタル 教科書体 NK-B" panose="02020700000000000000" pitchFamily="18" charset="-128"/>
              </a:rPr>
              <a:t>長座位体前屈</a:t>
            </a:r>
            <a:endParaRPr kumimoji="1" lang="en-US" altLang="ja-JP" sz="3200" dirty="0">
              <a:solidFill>
                <a:srgbClr val="0000FF"/>
              </a:solidFill>
              <a:latin typeface="UD デジタル 教科書体 NK-B" panose="02020700000000000000" pitchFamily="18" charset="-128"/>
              <a:ea typeface="UD デジタル 教科書体 NK-B" panose="02020700000000000000" pitchFamily="18" charset="-128"/>
            </a:endParaRPr>
          </a:p>
          <a:p>
            <a:r>
              <a:rPr lang="ja-JP" altLang="en-US" dirty="0"/>
              <a:t>（ちょうざいたいぜんくつ）</a:t>
            </a:r>
            <a:endParaRPr kumimoji="1" lang="en-US" altLang="ja-JP" sz="3200" dirty="0">
              <a:solidFill>
                <a:srgbClr val="0000FF"/>
              </a:solidFill>
              <a:latin typeface="UD デジタル 教科書体 NK-B" panose="02020700000000000000" pitchFamily="18" charset="-128"/>
              <a:ea typeface="UD デジタル 教科書体 NK-B" panose="02020700000000000000" pitchFamily="18" charset="-128"/>
            </a:endParaRPr>
          </a:p>
          <a:p>
            <a:r>
              <a:rPr kumimoji="1" lang="en-US" altLang="ja-JP" sz="1400" dirty="0">
                <a:solidFill>
                  <a:srgbClr val="0000FF"/>
                </a:solidFill>
                <a:latin typeface="UD デジタル 教科書体 NK-B" panose="02020700000000000000" pitchFamily="18" charset="-128"/>
                <a:ea typeface="UD デジタル 教科書体 NK-B" panose="02020700000000000000" pitchFamily="18" charset="-128"/>
              </a:rPr>
              <a:t>Seated forward bend</a:t>
            </a:r>
            <a:r>
              <a:rPr lang="ja-JP" altLang="en-US" sz="1400" dirty="0">
                <a:solidFill>
                  <a:srgbClr val="0000FF"/>
                </a:solidFill>
                <a:latin typeface="UD デジタル 教科書体 NK-B" panose="02020700000000000000" pitchFamily="18" charset="-128"/>
                <a:ea typeface="UD デジタル 教科書体 NK-B" panose="02020700000000000000" pitchFamily="18" charset="-128"/>
              </a:rPr>
              <a:t>　</a:t>
            </a:r>
            <a:r>
              <a:rPr kumimoji="1" lang="en-US" altLang="ja-JP" sz="1400" dirty="0">
                <a:solidFill>
                  <a:srgbClr val="0000FF"/>
                </a:solidFill>
                <a:latin typeface="UD デジタル 教科書体 NK-B" panose="02020700000000000000" pitchFamily="18" charset="-128"/>
                <a:ea typeface="UD デジタル 教科書体 NK-B" panose="02020700000000000000" pitchFamily="18" charset="-128"/>
              </a:rPr>
              <a:t>stretch (flexibility)</a:t>
            </a:r>
            <a:endParaRPr kumimoji="1" lang="ja-JP" altLang="en-US" sz="1400" dirty="0">
              <a:solidFill>
                <a:srgbClr val="0000FF"/>
              </a:solidFill>
              <a:latin typeface="UD デジタル 教科書体 NK-B" panose="02020700000000000000" pitchFamily="18" charset="-128"/>
              <a:ea typeface="UD デジタル 教科書体 NK-B" panose="02020700000000000000" pitchFamily="18" charset="-128"/>
            </a:endParaRPr>
          </a:p>
        </p:txBody>
      </p:sp>
      <p:pic>
        <p:nvPicPr>
          <p:cNvPr id="9" name="図 8">
            <a:extLst>
              <a:ext uri="{FF2B5EF4-FFF2-40B4-BE49-F238E27FC236}">
                <a16:creationId xmlns:a16="http://schemas.microsoft.com/office/drawing/2014/main" id="{614DF518-6A0F-4710-BAE1-551261F5801B}"/>
              </a:ext>
            </a:extLst>
          </p:cNvPr>
          <p:cNvPicPr>
            <a:picLocks noChangeAspect="1"/>
          </p:cNvPicPr>
          <p:nvPr/>
        </p:nvPicPr>
        <p:blipFill rotWithShape="1">
          <a:blip r:embed="rId2"/>
          <a:srcRect l="53427" t="40232" r="33317" b="45507"/>
          <a:stretch/>
        </p:blipFill>
        <p:spPr>
          <a:xfrm>
            <a:off x="169163" y="2976252"/>
            <a:ext cx="4058117" cy="2910488"/>
          </a:xfrm>
          <a:prstGeom prst="rect">
            <a:avLst/>
          </a:prstGeom>
        </p:spPr>
      </p:pic>
      <p:sp>
        <p:nvSpPr>
          <p:cNvPr id="2" name="テキスト ボックス 1"/>
          <p:cNvSpPr txBox="1"/>
          <p:nvPr/>
        </p:nvSpPr>
        <p:spPr>
          <a:xfrm>
            <a:off x="4594860" y="2029926"/>
            <a:ext cx="7132320" cy="2893100"/>
          </a:xfrm>
          <a:prstGeom prst="rect">
            <a:avLst/>
          </a:prstGeom>
          <a:noFill/>
        </p:spPr>
        <p:txBody>
          <a:bodyPr wrap="square" rtlCol="0">
            <a:spAutoFit/>
          </a:bodyPr>
          <a:lstStyle/>
          <a:p>
            <a:r>
              <a:rPr kumimoji="1" lang="en-US" altLang="ja-JP" sz="1400" dirty="0"/>
              <a:t>1. </a:t>
            </a:r>
            <a:r>
              <a:rPr lang="en-US" altLang="ja-JP" sz="1400" dirty="0"/>
              <a:t>P</a:t>
            </a:r>
            <a:r>
              <a:rPr kumimoji="1" lang="en-US" altLang="ja-JP" sz="1400" dirty="0"/>
              <a:t>urpose</a:t>
            </a:r>
          </a:p>
          <a:p>
            <a:r>
              <a:rPr kumimoji="1" lang="en-US" altLang="ja-JP" sz="1400" dirty="0"/>
              <a:t>Know your degree of flexibility. Mainly gluteus maximus, gastrocnemius, back of thigh (hamstring) and lumbar flexibility.</a:t>
            </a:r>
          </a:p>
          <a:p>
            <a:r>
              <a:rPr kumimoji="1" lang="en-US" altLang="ja-JP" sz="1400" dirty="0"/>
              <a:t>*Although measurements can be taken while standing and bending forward, middle-aged and elderly people are at risk of cerebrovascular accidents, etc., and may fall, so it is safer than standing. Long seated forward bending is considered and widely practiced.</a:t>
            </a:r>
          </a:p>
          <a:p>
            <a:endParaRPr kumimoji="1" lang="en-US" altLang="ja-JP" sz="1400" dirty="0"/>
          </a:p>
          <a:p>
            <a:r>
              <a:rPr kumimoji="1" lang="en-US" altLang="ja-JP" sz="1400" dirty="0"/>
              <a:t>2. Assessment and advice on life improvement</a:t>
            </a:r>
          </a:p>
          <a:p>
            <a:r>
              <a:rPr kumimoji="1" lang="en-US" altLang="ja-JP" sz="1400" dirty="0"/>
              <a:t>Decreased flexibility is highly correlated with the risk of injuries such as back pain and knee pain. If the flexibility of the lower limbs is low, the range of motion of the joints becomes narrow, leading to a decrease in activity in daily life, such as the inability to walk with long strides and the tendency to fall. effective stretching </a:t>
            </a:r>
            <a:r>
              <a:rPr lang="ja-JP" altLang="en-US" sz="1400" dirty="0"/>
              <a:t>。</a:t>
            </a:r>
            <a:endParaRPr lang="en-US" altLang="ja-JP" sz="1400" dirty="0"/>
          </a:p>
        </p:txBody>
      </p:sp>
      <p:sp>
        <p:nvSpPr>
          <p:cNvPr id="3" name="テキスト ボックス 2"/>
          <p:cNvSpPr txBox="1"/>
          <p:nvPr/>
        </p:nvSpPr>
        <p:spPr>
          <a:xfrm>
            <a:off x="5923740" y="1271786"/>
            <a:ext cx="4381328" cy="369332"/>
          </a:xfrm>
          <a:prstGeom prst="rect">
            <a:avLst/>
          </a:prstGeom>
          <a:noFill/>
        </p:spPr>
        <p:txBody>
          <a:bodyPr wrap="none" rtlCol="0">
            <a:spAutoFit/>
          </a:bodyPr>
          <a:lstStyle/>
          <a:p>
            <a:r>
              <a:rPr kumimoji="1" lang="en-US" altLang="ja-JP" b="1" dirty="0">
                <a:solidFill>
                  <a:srgbClr val="FF0000"/>
                </a:solidFill>
              </a:rPr>
              <a:t>Note: If painful, do not force yourself.</a:t>
            </a:r>
            <a:endParaRPr kumimoji="1" lang="ja-JP" altLang="en-US" b="1" dirty="0">
              <a:solidFill>
                <a:srgbClr val="FF0000"/>
              </a:solidFill>
            </a:endParaRPr>
          </a:p>
        </p:txBody>
      </p:sp>
      <p:sp>
        <p:nvSpPr>
          <p:cNvPr id="22" name="テキスト ボックス 21"/>
          <p:cNvSpPr txBox="1"/>
          <p:nvPr/>
        </p:nvSpPr>
        <p:spPr>
          <a:xfrm>
            <a:off x="5559068" y="1619258"/>
            <a:ext cx="6431078" cy="307777"/>
          </a:xfrm>
          <a:prstGeom prst="rect">
            <a:avLst/>
          </a:prstGeom>
          <a:noFill/>
        </p:spPr>
        <p:txBody>
          <a:bodyPr wrap="square" rtlCol="0">
            <a:spAutoFit/>
          </a:bodyPr>
          <a:lstStyle/>
          <a:p>
            <a:r>
              <a:rPr kumimoji="1" lang="en-US" altLang="ja-JP" sz="1400" b="1" dirty="0">
                <a:solidFill>
                  <a:srgbClr val="FF0000"/>
                </a:solidFill>
              </a:rPr>
              <a:t>Note: Check with your instructor if your blood pressure is too high.</a:t>
            </a:r>
            <a:endParaRPr kumimoji="1" lang="ja-JP" altLang="en-US" sz="1400" b="1" dirty="0">
              <a:solidFill>
                <a:srgbClr val="FF0000"/>
              </a:solidFill>
            </a:endParaRPr>
          </a:p>
        </p:txBody>
      </p:sp>
      <p:pic>
        <p:nvPicPr>
          <p:cNvPr id="5" name="図 4">
            <a:extLst>
              <a:ext uri="{FF2B5EF4-FFF2-40B4-BE49-F238E27FC236}">
                <a16:creationId xmlns:a16="http://schemas.microsoft.com/office/drawing/2014/main" id="{D0C2BC32-97CB-4986-AC86-D3F4B57E8ADF}"/>
              </a:ext>
            </a:extLst>
          </p:cNvPr>
          <p:cNvPicPr>
            <a:picLocks noChangeAspect="1"/>
          </p:cNvPicPr>
          <p:nvPr/>
        </p:nvPicPr>
        <p:blipFill rotWithShape="1">
          <a:blip r:embed="rId3"/>
          <a:srcRect l="21093" t="57561" r="19562" b="15333"/>
          <a:stretch/>
        </p:blipFill>
        <p:spPr>
          <a:xfrm>
            <a:off x="5682222" y="5340081"/>
            <a:ext cx="5096748" cy="1309500"/>
          </a:xfrm>
          <a:prstGeom prst="rect">
            <a:avLst/>
          </a:prstGeom>
        </p:spPr>
      </p:pic>
      <p:sp>
        <p:nvSpPr>
          <p:cNvPr id="6" name="テキスト ボックス 5">
            <a:extLst>
              <a:ext uri="{FF2B5EF4-FFF2-40B4-BE49-F238E27FC236}">
                <a16:creationId xmlns:a16="http://schemas.microsoft.com/office/drawing/2014/main" id="{0C293E35-DFCB-4C22-95AB-94561E3E8F97}"/>
              </a:ext>
            </a:extLst>
          </p:cNvPr>
          <p:cNvSpPr txBox="1"/>
          <p:nvPr/>
        </p:nvSpPr>
        <p:spPr>
          <a:xfrm>
            <a:off x="8396971" y="5025917"/>
            <a:ext cx="2739853" cy="369332"/>
          </a:xfrm>
          <a:prstGeom prst="rect">
            <a:avLst/>
          </a:prstGeom>
          <a:noFill/>
        </p:spPr>
        <p:txBody>
          <a:bodyPr wrap="none" rtlCol="0">
            <a:spAutoFit/>
          </a:bodyPr>
          <a:lstStyle/>
          <a:p>
            <a:r>
              <a:rPr kumimoji="1" lang="en-US" altLang="ja-JP" dirty="0"/>
              <a:t>Male</a:t>
            </a:r>
            <a:r>
              <a:rPr kumimoji="1" lang="ja-JP" altLang="en-US" dirty="0"/>
              <a:t>　</a:t>
            </a:r>
            <a:r>
              <a:rPr kumimoji="1" lang="en-US" altLang="ja-JP" dirty="0"/>
              <a:t>Female</a:t>
            </a:r>
            <a:r>
              <a:rPr kumimoji="1" lang="ja-JP" altLang="en-US" dirty="0"/>
              <a:t>　（</a:t>
            </a:r>
            <a:r>
              <a:rPr kumimoji="1" lang="en-US" altLang="ja-JP" dirty="0"/>
              <a:t>cm</a:t>
            </a:r>
            <a:r>
              <a:rPr kumimoji="1" lang="ja-JP" altLang="en-US" dirty="0"/>
              <a:t>）</a:t>
            </a:r>
          </a:p>
        </p:txBody>
      </p:sp>
      <p:sp>
        <p:nvSpPr>
          <p:cNvPr id="8" name="正方形/長方形 7">
            <a:extLst>
              <a:ext uri="{FF2B5EF4-FFF2-40B4-BE49-F238E27FC236}">
                <a16:creationId xmlns:a16="http://schemas.microsoft.com/office/drawing/2014/main" id="{4149D616-F835-4A99-9BCA-3FADDE5C4731}"/>
              </a:ext>
            </a:extLst>
          </p:cNvPr>
          <p:cNvSpPr/>
          <p:nvPr/>
        </p:nvSpPr>
        <p:spPr>
          <a:xfrm>
            <a:off x="5501459" y="6649581"/>
            <a:ext cx="8530878" cy="276999"/>
          </a:xfrm>
          <a:prstGeom prst="rect">
            <a:avLst/>
          </a:prstGeom>
        </p:spPr>
        <p:txBody>
          <a:bodyPr wrap="square">
            <a:spAutoFit/>
          </a:bodyPr>
          <a:lstStyle/>
          <a:p>
            <a:r>
              <a:rPr lang="ja-JP" altLang="en-US" sz="1200" dirty="0"/>
              <a:t>参照：</a:t>
            </a:r>
            <a:r>
              <a:rPr lang="en-US" altLang="ja-JP" sz="1200" dirty="0"/>
              <a:t>https://www.tyojyu.or.jp/net/kenkou-tyoju/tairyoku-kiki/suichoku-tobi-sokutei.html</a:t>
            </a:r>
            <a:endParaRPr lang="ja-JP" altLang="en-US" sz="1200" dirty="0"/>
          </a:p>
        </p:txBody>
      </p:sp>
    </p:spTree>
    <p:extLst>
      <p:ext uri="{BB962C8B-B14F-4D97-AF65-F5344CB8AC3E}">
        <p14:creationId xmlns:p14="http://schemas.microsoft.com/office/powerpoint/2010/main" val="38565227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D6892A68-029D-4E89-B54A-CB1221F563DE}"/>
              </a:ext>
            </a:extLst>
          </p:cNvPr>
          <p:cNvPicPr>
            <a:picLocks noChangeAspect="1"/>
          </p:cNvPicPr>
          <p:nvPr/>
        </p:nvPicPr>
        <p:blipFill rotWithShape="1">
          <a:blip r:embed="rId2"/>
          <a:srcRect l="50992" t="28523" r="39617" b="47014"/>
          <a:stretch/>
        </p:blipFill>
        <p:spPr>
          <a:xfrm>
            <a:off x="794776" y="2194559"/>
            <a:ext cx="2277608" cy="3955357"/>
          </a:xfrm>
          <a:prstGeom prst="rect">
            <a:avLst/>
          </a:prstGeom>
        </p:spPr>
      </p:pic>
      <p:sp>
        <p:nvSpPr>
          <p:cNvPr id="20" name="テキスト ボックス 19">
            <a:extLst>
              <a:ext uri="{FF2B5EF4-FFF2-40B4-BE49-F238E27FC236}">
                <a16:creationId xmlns:a16="http://schemas.microsoft.com/office/drawing/2014/main" id="{AC9E3BC5-8C84-4FBC-A609-DB821FD3CC26}"/>
              </a:ext>
            </a:extLst>
          </p:cNvPr>
          <p:cNvSpPr txBox="1"/>
          <p:nvPr/>
        </p:nvSpPr>
        <p:spPr>
          <a:xfrm>
            <a:off x="687406" y="1484170"/>
            <a:ext cx="4193777" cy="707886"/>
          </a:xfrm>
          <a:prstGeom prst="rect">
            <a:avLst/>
          </a:prstGeom>
          <a:noFill/>
        </p:spPr>
        <p:txBody>
          <a:bodyPr wrap="none" rtlCol="0">
            <a:spAutoFit/>
          </a:bodyPr>
          <a:lstStyle/>
          <a:p>
            <a:r>
              <a:rPr kumimoji="1" lang="ja-JP" altLang="en-US" sz="2000" dirty="0">
                <a:solidFill>
                  <a:srgbClr val="0000FF"/>
                </a:solidFill>
                <a:latin typeface="UD デジタル 教科書体 NK-B" panose="02020700000000000000" pitchFamily="18" charset="-128"/>
                <a:ea typeface="UD デジタル 教科書体 NK-B" panose="02020700000000000000" pitchFamily="18" charset="-128"/>
              </a:rPr>
              <a:t>⑤</a:t>
            </a:r>
            <a:r>
              <a:rPr kumimoji="1" lang="en-US" altLang="ja-JP" sz="2000" dirty="0">
                <a:solidFill>
                  <a:srgbClr val="0000FF"/>
                </a:solidFill>
                <a:latin typeface="UD デジタル 教科書体 NK-B" panose="02020700000000000000" pitchFamily="18" charset="-128"/>
                <a:ea typeface="UD デジタル 教科書体 NK-B" panose="02020700000000000000" pitchFamily="18" charset="-128"/>
              </a:rPr>
              <a:t> </a:t>
            </a:r>
            <a:r>
              <a:rPr kumimoji="1" lang="ja-JP" altLang="en-US" sz="2000" dirty="0">
                <a:solidFill>
                  <a:srgbClr val="0000FF"/>
                </a:solidFill>
                <a:latin typeface="UD デジタル 教科書体 NK-B" panose="02020700000000000000" pitchFamily="18" charset="-128"/>
                <a:ea typeface="UD デジタル 教科書体 NK-B" panose="02020700000000000000" pitchFamily="18" charset="-128"/>
              </a:rPr>
              <a:t>最大歩行能力　</a:t>
            </a:r>
            <a:r>
              <a:rPr kumimoji="1" lang="en-US" altLang="ja-JP" sz="2000" dirty="0">
                <a:solidFill>
                  <a:srgbClr val="0000FF"/>
                </a:solidFill>
                <a:latin typeface="UD デジタル 教科書体 NK-B" panose="02020700000000000000" pitchFamily="18" charset="-128"/>
                <a:ea typeface="UD デジタル 教科書体 NK-B" panose="02020700000000000000" pitchFamily="18" charset="-128"/>
              </a:rPr>
              <a:t>Walking speed </a:t>
            </a:r>
          </a:p>
          <a:p>
            <a:r>
              <a:rPr kumimoji="1" lang="en-US" altLang="ja-JP" sz="2000" dirty="0">
                <a:solidFill>
                  <a:srgbClr val="0000FF"/>
                </a:solidFill>
                <a:latin typeface="UD デジタル 教科書体 NK-B" panose="02020700000000000000" pitchFamily="18" charset="-128"/>
                <a:ea typeface="UD デジタル 教科書体 NK-B" panose="02020700000000000000" pitchFamily="18" charset="-128"/>
              </a:rPr>
              <a:t>  (ability to move)</a:t>
            </a:r>
            <a:endParaRPr kumimoji="1" lang="ja-JP" altLang="en-US" sz="2000" dirty="0">
              <a:solidFill>
                <a:srgbClr val="0000FF"/>
              </a:solidFill>
              <a:latin typeface="UD デジタル 教科書体 NK-B" panose="02020700000000000000" pitchFamily="18" charset="-128"/>
              <a:ea typeface="UD デジタル 教科書体 NK-B" panose="02020700000000000000" pitchFamily="18" charset="-128"/>
            </a:endParaRPr>
          </a:p>
        </p:txBody>
      </p:sp>
      <p:sp>
        <p:nvSpPr>
          <p:cNvPr id="22" name="タイトル 1">
            <a:extLst>
              <a:ext uri="{FF2B5EF4-FFF2-40B4-BE49-F238E27FC236}">
                <a16:creationId xmlns:a16="http://schemas.microsoft.com/office/drawing/2014/main" id="{0FF1050A-F9DD-4330-BB08-2DCAE49C08EA}"/>
              </a:ext>
            </a:extLst>
          </p:cNvPr>
          <p:cNvSpPr>
            <a:spLocks noGrp="1"/>
          </p:cNvSpPr>
          <p:nvPr>
            <p:ph type="title"/>
          </p:nvPr>
        </p:nvSpPr>
        <p:spPr>
          <a:xfrm>
            <a:off x="737303" y="145947"/>
            <a:ext cx="11454697" cy="1298993"/>
          </a:xfrm>
        </p:spPr>
        <p:txBody>
          <a:bodyPr>
            <a:normAutofit/>
          </a:bodyPr>
          <a:lstStyle/>
          <a:p>
            <a:r>
              <a:rPr lang="en-US" altLang="ja-JP" sz="4800" b="1" dirty="0"/>
              <a:t>IV. </a:t>
            </a:r>
            <a:r>
              <a:rPr lang="ja-JP" altLang="en-US" sz="4800" b="1" dirty="0"/>
              <a:t>運動機能計測　</a:t>
            </a:r>
            <a:r>
              <a:rPr lang="en-US" altLang="ja-JP" sz="2800" b="1" dirty="0"/>
              <a:t>Physical performance measurements</a:t>
            </a:r>
            <a:endParaRPr kumimoji="1" lang="ja-JP" altLang="en-US" sz="3100" b="1" dirty="0"/>
          </a:p>
        </p:txBody>
      </p:sp>
      <p:sp>
        <p:nvSpPr>
          <p:cNvPr id="23" name="テキスト ボックス 22"/>
          <p:cNvSpPr txBox="1"/>
          <p:nvPr/>
        </p:nvSpPr>
        <p:spPr>
          <a:xfrm>
            <a:off x="3410712" y="2468166"/>
            <a:ext cx="8357616" cy="3939540"/>
          </a:xfrm>
          <a:prstGeom prst="rect">
            <a:avLst/>
          </a:prstGeom>
          <a:noFill/>
        </p:spPr>
        <p:txBody>
          <a:bodyPr wrap="square" rtlCol="0">
            <a:spAutoFit/>
          </a:bodyPr>
          <a:lstStyle/>
          <a:p>
            <a:r>
              <a:rPr kumimoji="1" lang="ja-JP" altLang="en-US" b="1" dirty="0"/>
              <a:t>①</a:t>
            </a:r>
            <a:r>
              <a:rPr kumimoji="1" lang="en-US" altLang="ja-JP" sz="1400" b="1" dirty="0"/>
              <a:t>Preparation: Secure a 3m reserve path and attach straight tape to the 5m measuring section of the walkway.</a:t>
            </a:r>
          </a:p>
          <a:p>
            <a:r>
              <a:rPr kumimoji="1" lang="en-US" altLang="ja-JP" sz="1400" b="1" dirty="0"/>
              <a:t>② Provide an explanation</a:t>
            </a:r>
            <a:r>
              <a:rPr kumimoji="1" lang="en-US" altLang="ja-JP" b="1" dirty="0"/>
              <a:t>.</a:t>
            </a:r>
            <a:endParaRPr lang="en-US" altLang="ja-JP" b="1" dirty="0"/>
          </a:p>
          <a:p>
            <a:endParaRPr lang="en-US" altLang="ja-JP" b="1" dirty="0"/>
          </a:p>
          <a:p>
            <a:endParaRPr lang="en-US" altLang="ja-JP" b="1" dirty="0"/>
          </a:p>
          <a:p>
            <a:endParaRPr lang="en-US" altLang="ja-JP" b="1" dirty="0"/>
          </a:p>
          <a:p>
            <a:endParaRPr lang="en-US" altLang="ja-JP" b="1" dirty="0"/>
          </a:p>
          <a:p>
            <a:endParaRPr lang="en-US" altLang="ja-JP" b="1" dirty="0"/>
          </a:p>
          <a:p>
            <a:endParaRPr lang="en-US" altLang="ja-JP" b="1" dirty="0"/>
          </a:p>
          <a:p>
            <a:r>
              <a:rPr lang="ja-JP" altLang="en-US" sz="1400" b="1" dirty="0"/>
              <a:t>③</a:t>
            </a:r>
            <a:r>
              <a:rPr lang="en-US" altLang="ja-JP" sz="1400" b="1" dirty="0"/>
              <a:t> Measure the time it takes from when the waist or shoulders cross the tape at the beginning of the measurement section (3m point) to when the waist or shoulders cross the tape at the end of the measurement section (8m point).</a:t>
            </a:r>
          </a:p>
          <a:p>
            <a:r>
              <a:rPr lang="en-US" altLang="ja-JP" sz="1400" b="1" dirty="0"/>
              <a:t>④ Measure while staying next to the person to prevent them from falling. Measure without running.</a:t>
            </a:r>
          </a:p>
          <a:p>
            <a:r>
              <a:rPr lang="en-US" altLang="ja-JP" sz="1400" b="1" dirty="0"/>
              <a:t>⑤ Measure twice. On the second measurement, tell them, "Let's try a little harder." </a:t>
            </a:r>
            <a:r>
              <a:rPr lang="ja-JP" altLang="en-US" b="1" dirty="0">
                <a:solidFill>
                  <a:schemeClr val="accent5"/>
                </a:solidFill>
              </a:rPr>
              <a:t>。</a:t>
            </a:r>
            <a:endParaRPr lang="en-US" altLang="ja-JP" b="1" dirty="0">
              <a:solidFill>
                <a:schemeClr val="accent5"/>
              </a:solidFill>
            </a:endParaRPr>
          </a:p>
        </p:txBody>
      </p:sp>
      <p:sp>
        <p:nvSpPr>
          <p:cNvPr id="24" name="テキスト ボックス 23"/>
          <p:cNvSpPr txBox="1"/>
          <p:nvPr/>
        </p:nvSpPr>
        <p:spPr>
          <a:xfrm>
            <a:off x="5184648" y="1243584"/>
            <a:ext cx="4392549" cy="646331"/>
          </a:xfrm>
          <a:prstGeom prst="rect">
            <a:avLst/>
          </a:prstGeom>
          <a:noFill/>
        </p:spPr>
        <p:txBody>
          <a:bodyPr wrap="none" rtlCol="0">
            <a:spAutoFit/>
          </a:bodyPr>
          <a:lstStyle/>
          <a:p>
            <a:r>
              <a:rPr kumimoji="1" lang="en-US" altLang="ja-JP" b="1" dirty="0">
                <a:solidFill>
                  <a:srgbClr val="FF0000"/>
                </a:solidFill>
              </a:rPr>
              <a:t>Caution: Risk of falling. Avoid danger.</a:t>
            </a:r>
          </a:p>
          <a:p>
            <a:r>
              <a:rPr kumimoji="1" lang="en-US" altLang="ja-JP" b="1" dirty="0">
                <a:solidFill>
                  <a:srgbClr val="FF0000"/>
                </a:solidFill>
              </a:rPr>
              <a:t>A stopwatch is required.</a:t>
            </a:r>
            <a:endParaRPr lang="en-US" altLang="ja-JP" b="1" dirty="0">
              <a:solidFill>
                <a:srgbClr val="FF0000"/>
              </a:solidFill>
            </a:endParaRPr>
          </a:p>
        </p:txBody>
      </p:sp>
      <p:sp>
        <p:nvSpPr>
          <p:cNvPr id="3" name="正方形/長方形 2"/>
          <p:cNvSpPr/>
          <p:nvPr/>
        </p:nvSpPr>
        <p:spPr>
          <a:xfrm>
            <a:off x="3822192" y="3410712"/>
            <a:ext cx="402336"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5090160" y="3398520"/>
            <a:ext cx="402336"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8052816" y="3380232"/>
            <a:ext cx="402336"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9204960" y="3352800"/>
            <a:ext cx="402336"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左右矢印 5"/>
          <p:cNvSpPr/>
          <p:nvPr/>
        </p:nvSpPr>
        <p:spPr>
          <a:xfrm>
            <a:off x="5056632" y="4215384"/>
            <a:ext cx="3429000" cy="283464"/>
          </a:xfrm>
          <a:prstGeom prst="lef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6144768" y="3410712"/>
            <a:ext cx="1107996" cy="646331"/>
          </a:xfrm>
          <a:prstGeom prst="rect">
            <a:avLst/>
          </a:prstGeom>
          <a:noFill/>
        </p:spPr>
        <p:txBody>
          <a:bodyPr wrap="none" rtlCol="0">
            <a:spAutoFit/>
          </a:bodyPr>
          <a:lstStyle/>
          <a:p>
            <a:r>
              <a:rPr kumimoji="1" lang="ja-JP" altLang="en-US" b="1" dirty="0">
                <a:solidFill>
                  <a:srgbClr val="FF0000"/>
                </a:solidFill>
              </a:rPr>
              <a:t>測定区間</a:t>
            </a:r>
            <a:endParaRPr kumimoji="1" lang="en-US" altLang="ja-JP" b="1" dirty="0">
              <a:solidFill>
                <a:srgbClr val="FF0000"/>
              </a:solidFill>
            </a:endParaRPr>
          </a:p>
          <a:p>
            <a:r>
              <a:rPr lang="ja-JP" altLang="en-US" b="1" dirty="0">
                <a:solidFill>
                  <a:srgbClr val="FF0000"/>
                </a:solidFill>
              </a:rPr>
              <a:t>　</a:t>
            </a:r>
            <a:r>
              <a:rPr kumimoji="1" lang="ja-JP" altLang="en-US" b="1" dirty="0">
                <a:solidFill>
                  <a:srgbClr val="FF0000"/>
                </a:solidFill>
              </a:rPr>
              <a:t>５ｍ</a:t>
            </a:r>
          </a:p>
        </p:txBody>
      </p:sp>
      <p:sp>
        <p:nvSpPr>
          <p:cNvPr id="28" name="テキスト ボックス 27"/>
          <p:cNvSpPr txBox="1"/>
          <p:nvPr/>
        </p:nvSpPr>
        <p:spPr>
          <a:xfrm>
            <a:off x="4175760" y="3169920"/>
            <a:ext cx="1005403" cy="584775"/>
          </a:xfrm>
          <a:prstGeom prst="rect">
            <a:avLst/>
          </a:prstGeom>
          <a:noFill/>
        </p:spPr>
        <p:txBody>
          <a:bodyPr wrap="none" rtlCol="0">
            <a:spAutoFit/>
          </a:bodyPr>
          <a:lstStyle/>
          <a:p>
            <a:r>
              <a:rPr lang="ja-JP" altLang="en-US" sz="1600" b="1" dirty="0">
                <a:solidFill>
                  <a:srgbClr val="FF0000"/>
                </a:solidFill>
              </a:rPr>
              <a:t>予備</a:t>
            </a:r>
            <a:r>
              <a:rPr kumimoji="1" lang="ja-JP" altLang="en-US" sz="1600" b="1" dirty="0">
                <a:solidFill>
                  <a:srgbClr val="FF0000"/>
                </a:solidFill>
              </a:rPr>
              <a:t>区間</a:t>
            </a:r>
            <a:endParaRPr kumimoji="1" lang="en-US" altLang="ja-JP" sz="1600" b="1" dirty="0">
              <a:solidFill>
                <a:srgbClr val="FF0000"/>
              </a:solidFill>
            </a:endParaRPr>
          </a:p>
          <a:p>
            <a:r>
              <a:rPr lang="ja-JP" altLang="en-US" sz="1600" b="1" dirty="0">
                <a:solidFill>
                  <a:srgbClr val="FF0000"/>
                </a:solidFill>
              </a:rPr>
              <a:t>　</a:t>
            </a:r>
            <a:r>
              <a:rPr lang="en-US" altLang="ja-JP" sz="1600" b="1" dirty="0">
                <a:solidFill>
                  <a:srgbClr val="FF0000"/>
                </a:solidFill>
              </a:rPr>
              <a:t>3</a:t>
            </a:r>
            <a:r>
              <a:rPr kumimoji="1" lang="ja-JP" altLang="en-US" sz="1600" b="1" dirty="0">
                <a:solidFill>
                  <a:srgbClr val="FF0000"/>
                </a:solidFill>
              </a:rPr>
              <a:t>ｍ</a:t>
            </a:r>
          </a:p>
        </p:txBody>
      </p:sp>
      <p:sp>
        <p:nvSpPr>
          <p:cNvPr id="29" name="テキスト ボックス 28"/>
          <p:cNvSpPr txBox="1"/>
          <p:nvPr/>
        </p:nvSpPr>
        <p:spPr>
          <a:xfrm>
            <a:off x="8296656" y="3093720"/>
            <a:ext cx="1005403" cy="584775"/>
          </a:xfrm>
          <a:prstGeom prst="rect">
            <a:avLst/>
          </a:prstGeom>
          <a:noFill/>
        </p:spPr>
        <p:txBody>
          <a:bodyPr wrap="none" rtlCol="0">
            <a:spAutoFit/>
          </a:bodyPr>
          <a:lstStyle/>
          <a:p>
            <a:r>
              <a:rPr lang="ja-JP" altLang="en-US" sz="1600" b="1" dirty="0">
                <a:solidFill>
                  <a:srgbClr val="FF0000"/>
                </a:solidFill>
              </a:rPr>
              <a:t>予備</a:t>
            </a:r>
            <a:r>
              <a:rPr kumimoji="1" lang="ja-JP" altLang="en-US" sz="1600" b="1" dirty="0">
                <a:solidFill>
                  <a:srgbClr val="FF0000"/>
                </a:solidFill>
              </a:rPr>
              <a:t>区間</a:t>
            </a:r>
            <a:endParaRPr kumimoji="1" lang="en-US" altLang="ja-JP" sz="1600" b="1" dirty="0">
              <a:solidFill>
                <a:srgbClr val="FF0000"/>
              </a:solidFill>
            </a:endParaRPr>
          </a:p>
          <a:p>
            <a:r>
              <a:rPr lang="ja-JP" altLang="en-US" sz="1600" b="1" dirty="0">
                <a:solidFill>
                  <a:srgbClr val="FF0000"/>
                </a:solidFill>
              </a:rPr>
              <a:t>　</a:t>
            </a:r>
            <a:r>
              <a:rPr lang="en-US" altLang="ja-JP" sz="1600" b="1" dirty="0">
                <a:solidFill>
                  <a:srgbClr val="FF0000"/>
                </a:solidFill>
              </a:rPr>
              <a:t>3</a:t>
            </a:r>
            <a:r>
              <a:rPr kumimoji="1" lang="ja-JP" altLang="en-US" sz="1600" b="1" dirty="0">
                <a:solidFill>
                  <a:srgbClr val="FF0000"/>
                </a:solidFill>
              </a:rPr>
              <a:t>ｍ</a:t>
            </a:r>
          </a:p>
        </p:txBody>
      </p:sp>
    </p:spTree>
    <p:extLst>
      <p:ext uri="{BB962C8B-B14F-4D97-AF65-F5344CB8AC3E}">
        <p14:creationId xmlns:p14="http://schemas.microsoft.com/office/powerpoint/2010/main" val="3288761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03C2BAC5-09A5-4239-A9A9-96760F9319C3}"/>
              </a:ext>
            </a:extLst>
          </p:cNvPr>
          <p:cNvPicPr>
            <a:picLocks noChangeAspect="1"/>
          </p:cNvPicPr>
          <p:nvPr/>
        </p:nvPicPr>
        <p:blipFill rotWithShape="1">
          <a:blip r:embed="rId2"/>
          <a:srcRect l="49292" t="53506" r="37143" b="25043"/>
          <a:stretch/>
        </p:blipFill>
        <p:spPr>
          <a:xfrm>
            <a:off x="829016" y="2809982"/>
            <a:ext cx="2885734" cy="3042178"/>
          </a:xfrm>
          <a:prstGeom prst="rect">
            <a:avLst/>
          </a:prstGeom>
        </p:spPr>
      </p:pic>
      <p:sp>
        <p:nvSpPr>
          <p:cNvPr id="21" name="テキスト ボックス 20">
            <a:extLst>
              <a:ext uri="{FF2B5EF4-FFF2-40B4-BE49-F238E27FC236}">
                <a16:creationId xmlns:a16="http://schemas.microsoft.com/office/drawing/2014/main" id="{3B715A03-51F2-44C6-A6CE-A809BBBBC998}"/>
              </a:ext>
            </a:extLst>
          </p:cNvPr>
          <p:cNvSpPr txBox="1"/>
          <p:nvPr/>
        </p:nvSpPr>
        <p:spPr>
          <a:xfrm>
            <a:off x="419824" y="1529223"/>
            <a:ext cx="3768980" cy="830997"/>
          </a:xfrm>
          <a:prstGeom prst="rect">
            <a:avLst/>
          </a:prstGeom>
          <a:noFill/>
        </p:spPr>
        <p:txBody>
          <a:bodyPr wrap="none" rtlCol="0">
            <a:spAutoFit/>
          </a:bodyPr>
          <a:lstStyle/>
          <a:p>
            <a:r>
              <a:rPr kumimoji="1" lang="ja-JP" altLang="en-US" sz="2400" dirty="0">
                <a:solidFill>
                  <a:srgbClr val="0000FF"/>
                </a:solidFill>
                <a:latin typeface="UD デジタル 教科書体 NK-B" panose="02020700000000000000" pitchFamily="18" charset="-128"/>
                <a:ea typeface="UD デジタル 教科書体 NK-B" panose="02020700000000000000" pitchFamily="18" charset="-128"/>
              </a:rPr>
              <a:t>⑥</a:t>
            </a:r>
            <a:r>
              <a:rPr kumimoji="1" lang="en-US" altLang="ja-JP" sz="2400" dirty="0">
                <a:solidFill>
                  <a:srgbClr val="0000FF"/>
                </a:solidFill>
                <a:latin typeface="UD デジタル 教科書体 NK-B" panose="02020700000000000000" pitchFamily="18" charset="-128"/>
                <a:ea typeface="UD デジタル 教科書体 NK-B" panose="02020700000000000000" pitchFamily="18" charset="-128"/>
              </a:rPr>
              <a:t>Timed Up &amp; Go</a:t>
            </a:r>
            <a:r>
              <a:rPr kumimoji="1" lang="ja-JP" altLang="en-US" sz="2400" dirty="0">
                <a:solidFill>
                  <a:srgbClr val="0000FF"/>
                </a:solidFill>
                <a:latin typeface="UD デジタル 教科書体 NK-B" panose="02020700000000000000" pitchFamily="18" charset="-128"/>
                <a:ea typeface="UD デジタル 教科書体 NK-B" panose="02020700000000000000" pitchFamily="18" charset="-128"/>
              </a:rPr>
              <a:t>テスト</a:t>
            </a:r>
            <a:r>
              <a:rPr kumimoji="1" lang="en-US" altLang="ja-JP" sz="2400" dirty="0">
                <a:solidFill>
                  <a:srgbClr val="0000FF"/>
                </a:solidFill>
                <a:latin typeface="UD デジタル 教科書体 NK-B" panose="02020700000000000000" pitchFamily="18" charset="-128"/>
                <a:ea typeface="UD デジタル 教科書体 NK-B" panose="02020700000000000000" pitchFamily="18" charset="-128"/>
              </a:rPr>
              <a:t> </a:t>
            </a:r>
          </a:p>
          <a:p>
            <a:r>
              <a:rPr kumimoji="1" lang="en-US" altLang="ja-JP" sz="2400" dirty="0">
                <a:solidFill>
                  <a:srgbClr val="0000FF"/>
                </a:solidFill>
                <a:latin typeface="UD デジタル 教科書体 NK-B" panose="02020700000000000000" pitchFamily="18" charset="-128"/>
                <a:ea typeface="UD デジタル 教科書体 NK-B" panose="02020700000000000000" pitchFamily="18" charset="-128"/>
              </a:rPr>
              <a:t>   (ability to move)</a:t>
            </a:r>
            <a:endParaRPr kumimoji="1" lang="ja-JP" altLang="en-US" sz="2400" dirty="0">
              <a:solidFill>
                <a:srgbClr val="0000FF"/>
              </a:solidFill>
              <a:latin typeface="UD デジタル 教科書体 NK-B" panose="02020700000000000000" pitchFamily="18" charset="-128"/>
              <a:ea typeface="UD デジタル 教科書体 NK-B" panose="02020700000000000000" pitchFamily="18" charset="-128"/>
            </a:endParaRPr>
          </a:p>
        </p:txBody>
      </p:sp>
      <p:sp>
        <p:nvSpPr>
          <p:cNvPr id="22" name="タイトル 1">
            <a:extLst>
              <a:ext uri="{FF2B5EF4-FFF2-40B4-BE49-F238E27FC236}">
                <a16:creationId xmlns:a16="http://schemas.microsoft.com/office/drawing/2014/main" id="{0FF1050A-F9DD-4330-BB08-2DCAE49C08EA}"/>
              </a:ext>
            </a:extLst>
          </p:cNvPr>
          <p:cNvSpPr>
            <a:spLocks noGrp="1"/>
          </p:cNvSpPr>
          <p:nvPr>
            <p:ph type="title"/>
          </p:nvPr>
        </p:nvSpPr>
        <p:spPr>
          <a:xfrm>
            <a:off x="737303" y="145947"/>
            <a:ext cx="11454697" cy="1298993"/>
          </a:xfrm>
        </p:spPr>
        <p:txBody>
          <a:bodyPr>
            <a:normAutofit/>
          </a:bodyPr>
          <a:lstStyle/>
          <a:p>
            <a:r>
              <a:rPr lang="en-US" altLang="ja-JP" sz="4800" b="1" dirty="0"/>
              <a:t>IV. Motor function </a:t>
            </a:r>
            <a:r>
              <a:rPr lang="en-US" altLang="ja-JP" sz="4800" b="1" dirty="0" err="1"/>
              <a:t>measurement</a:t>
            </a:r>
            <a:r>
              <a:rPr lang="en-US" altLang="ja-JP" sz="2800" b="1" dirty="0" err="1"/>
              <a:t>Physical</a:t>
            </a:r>
            <a:r>
              <a:rPr lang="en-US" altLang="ja-JP" sz="2800" b="1" dirty="0"/>
              <a:t> performance measurements</a:t>
            </a:r>
            <a:endParaRPr kumimoji="1" lang="ja-JP" altLang="en-US" sz="3100" b="1" dirty="0"/>
          </a:p>
        </p:txBody>
      </p:sp>
      <p:sp>
        <p:nvSpPr>
          <p:cNvPr id="24" name="テキスト ボックス 23"/>
          <p:cNvSpPr txBox="1"/>
          <p:nvPr/>
        </p:nvSpPr>
        <p:spPr>
          <a:xfrm>
            <a:off x="5082361" y="1188720"/>
            <a:ext cx="6263253" cy="954107"/>
          </a:xfrm>
          <a:prstGeom prst="rect">
            <a:avLst/>
          </a:prstGeom>
          <a:noFill/>
        </p:spPr>
        <p:txBody>
          <a:bodyPr wrap="none" rtlCol="0">
            <a:spAutoFit/>
          </a:bodyPr>
          <a:lstStyle/>
          <a:p>
            <a:r>
              <a:rPr kumimoji="1" lang="en-US" altLang="ja-JP" sz="1400" b="1" dirty="0">
                <a:solidFill>
                  <a:srgbClr val="FF0000"/>
                </a:solidFill>
              </a:rPr>
              <a:t>Caution: There is a risk of falling. Avoid danger.</a:t>
            </a:r>
          </a:p>
          <a:p>
            <a:r>
              <a:rPr kumimoji="1" lang="en-US" altLang="ja-JP" sz="1400" b="1" dirty="0">
                <a:solidFill>
                  <a:srgbClr val="FF0000"/>
                </a:solidFill>
              </a:rPr>
              <a:t>Caution: Time will be measured, so staff should work in pairs.</a:t>
            </a:r>
          </a:p>
          <a:p>
            <a:r>
              <a:rPr kumimoji="1" lang="en-US" altLang="ja-JP" sz="1400" b="1" dirty="0">
                <a:solidFill>
                  <a:srgbClr val="FF0000"/>
                </a:solidFill>
              </a:rPr>
              <a:t>Caution: If the subject is wearing slippers, please avoid this this time.</a:t>
            </a:r>
          </a:p>
          <a:p>
            <a:r>
              <a:rPr kumimoji="1" lang="en-US" altLang="ja-JP" sz="1400" b="1" dirty="0">
                <a:solidFill>
                  <a:srgbClr val="FF0000"/>
                </a:solidFill>
              </a:rPr>
              <a:t>A stopwatch is required.</a:t>
            </a:r>
            <a:endParaRPr kumimoji="1" lang="ja-JP" altLang="en-US" sz="1400" b="1" dirty="0">
              <a:solidFill>
                <a:srgbClr val="FF0000"/>
              </a:solidFill>
            </a:endParaRPr>
          </a:p>
        </p:txBody>
      </p:sp>
      <p:sp>
        <p:nvSpPr>
          <p:cNvPr id="7" name="テキスト ボックス 6">
            <a:extLst>
              <a:ext uri="{FF2B5EF4-FFF2-40B4-BE49-F238E27FC236}">
                <a16:creationId xmlns:a16="http://schemas.microsoft.com/office/drawing/2014/main" id="{70DCA2EB-7DC7-4035-B58D-FC2A13267B8C}"/>
              </a:ext>
            </a:extLst>
          </p:cNvPr>
          <p:cNvSpPr txBox="1"/>
          <p:nvPr/>
        </p:nvSpPr>
        <p:spPr>
          <a:xfrm>
            <a:off x="4188804" y="2360220"/>
            <a:ext cx="7579524" cy="4401205"/>
          </a:xfrm>
          <a:prstGeom prst="rect">
            <a:avLst/>
          </a:prstGeom>
          <a:noFill/>
        </p:spPr>
        <p:txBody>
          <a:bodyPr wrap="square" rtlCol="0">
            <a:spAutoFit/>
          </a:bodyPr>
          <a:lstStyle/>
          <a:p>
            <a:r>
              <a:rPr lang="en-US" altLang="ja-JP" sz="1400" b="1" dirty="0"/>
              <a:t>1. Purpose</a:t>
            </a:r>
          </a:p>
          <a:p>
            <a:r>
              <a:rPr lang="en-US" altLang="ja-JP" sz="1400" b="1" dirty="0"/>
              <a:t>The Timed Up &amp; Go Test (TUG) is an indicator of musculoskeletal instability (MADS) along with the time to stand on one leg with eyes open. It is generally a useful test for determining the risk of falling. In particular, it is highly related to daily life functions such as lower limb strength, balance, walking ability, and tendency to fall, with regard to the motor function of the elderly.</a:t>
            </a:r>
          </a:p>
          <a:p>
            <a:endParaRPr lang="en-US" altLang="ja-JP" sz="1400" b="1" dirty="0"/>
          </a:p>
          <a:p>
            <a:r>
              <a:rPr lang="en-US" altLang="ja-JP" sz="1400" b="1" dirty="0"/>
              <a:t>2. Evaluation</a:t>
            </a:r>
          </a:p>
          <a:p>
            <a:r>
              <a:rPr lang="en-US" altLang="ja-JP" sz="1400" b="1" dirty="0"/>
              <a:t>Cutoff value</a:t>
            </a:r>
          </a:p>
          <a:p>
            <a:r>
              <a:rPr lang="en-US" altLang="ja-JP" sz="1400" b="1" dirty="0"/>
              <a:t>13.5 seconds or more: Risk of falling is predicted. 30 seconds or more: Assistance is required for daily living activities such as getting up and down.</a:t>
            </a:r>
          </a:p>
          <a:p>
            <a:endParaRPr lang="en-US" altLang="ja-JP" sz="1400" b="1" dirty="0"/>
          </a:p>
          <a:p>
            <a:r>
              <a:rPr lang="en-US" altLang="ja-JP" sz="1400" b="1" dirty="0"/>
              <a:t>Furthermore, the Japanese </a:t>
            </a:r>
            <a:r>
              <a:rPr lang="en-US" altLang="ja-JP" sz="1400" b="1" dirty="0" err="1"/>
              <a:t>Orthopaedic</a:t>
            </a:r>
            <a:r>
              <a:rPr lang="en-US" altLang="ja-JP" sz="1400" b="1" dirty="0"/>
              <a:t> Association has set the cutoff value of the TUG test at "11 seconds or more" as the standard for determining musculoskeletal instability.</a:t>
            </a:r>
          </a:p>
          <a:p>
            <a:endParaRPr lang="en-US" altLang="ja-JP" sz="1400" b="1" dirty="0"/>
          </a:p>
          <a:p>
            <a:r>
              <a:rPr lang="en-US" altLang="ja-JP" sz="1400" b="1" dirty="0"/>
              <a:t>Definition of musculoskeletal instability: A state in which balance and walking ability are reduced due to musculoskeletal diseases that cause motor function decline with aging, leading to isolation and an increased risk of falling (Japanese </a:t>
            </a:r>
            <a:r>
              <a:rPr lang="en-US" altLang="ja-JP" sz="1400" b="1" dirty="0" err="1"/>
              <a:t>Orthopaedic</a:t>
            </a:r>
            <a:r>
              <a:rPr lang="en-US" altLang="ja-JP" sz="1400" b="1" dirty="0"/>
              <a:t> Association)</a:t>
            </a:r>
          </a:p>
        </p:txBody>
      </p:sp>
    </p:spTree>
    <p:extLst>
      <p:ext uri="{BB962C8B-B14F-4D97-AF65-F5344CB8AC3E}">
        <p14:creationId xmlns:p14="http://schemas.microsoft.com/office/powerpoint/2010/main" val="61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03C2BAC5-09A5-4239-A9A9-96760F9319C3}"/>
              </a:ext>
            </a:extLst>
          </p:cNvPr>
          <p:cNvPicPr>
            <a:picLocks noChangeAspect="1"/>
          </p:cNvPicPr>
          <p:nvPr/>
        </p:nvPicPr>
        <p:blipFill rotWithShape="1">
          <a:blip r:embed="rId2"/>
          <a:srcRect l="49292" t="53506" r="37143" b="25043"/>
          <a:stretch/>
        </p:blipFill>
        <p:spPr>
          <a:xfrm>
            <a:off x="829016" y="2809982"/>
            <a:ext cx="2885734" cy="3042178"/>
          </a:xfrm>
          <a:prstGeom prst="rect">
            <a:avLst/>
          </a:prstGeom>
        </p:spPr>
      </p:pic>
      <p:sp>
        <p:nvSpPr>
          <p:cNvPr id="21" name="テキスト ボックス 20">
            <a:extLst>
              <a:ext uri="{FF2B5EF4-FFF2-40B4-BE49-F238E27FC236}">
                <a16:creationId xmlns:a16="http://schemas.microsoft.com/office/drawing/2014/main" id="{3B715A03-51F2-44C6-A6CE-A809BBBBC998}"/>
              </a:ext>
            </a:extLst>
          </p:cNvPr>
          <p:cNvSpPr txBox="1"/>
          <p:nvPr/>
        </p:nvSpPr>
        <p:spPr>
          <a:xfrm>
            <a:off x="419824" y="1529223"/>
            <a:ext cx="3768980" cy="830997"/>
          </a:xfrm>
          <a:prstGeom prst="rect">
            <a:avLst/>
          </a:prstGeom>
          <a:noFill/>
        </p:spPr>
        <p:txBody>
          <a:bodyPr wrap="none" rtlCol="0">
            <a:spAutoFit/>
          </a:bodyPr>
          <a:lstStyle/>
          <a:p>
            <a:r>
              <a:rPr kumimoji="1" lang="ja-JP" altLang="en-US" sz="2400" dirty="0">
                <a:solidFill>
                  <a:srgbClr val="0000FF"/>
                </a:solidFill>
                <a:latin typeface="UD デジタル 教科書体 NK-B" panose="02020700000000000000" pitchFamily="18" charset="-128"/>
                <a:ea typeface="UD デジタル 教科書体 NK-B" panose="02020700000000000000" pitchFamily="18" charset="-128"/>
              </a:rPr>
              <a:t>⑥</a:t>
            </a:r>
            <a:r>
              <a:rPr kumimoji="1" lang="en-US" altLang="ja-JP" sz="2400" dirty="0">
                <a:solidFill>
                  <a:srgbClr val="0000FF"/>
                </a:solidFill>
                <a:latin typeface="UD デジタル 教科書体 NK-B" panose="02020700000000000000" pitchFamily="18" charset="-128"/>
                <a:ea typeface="UD デジタル 教科書体 NK-B" panose="02020700000000000000" pitchFamily="18" charset="-128"/>
              </a:rPr>
              <a:t>Timed Up &amp; Go</a:t>
            </a:r>
            <a:r>
              <a:rPr kumimoji="1" lang="ja-JP" altLang="en-US" sz="2400" dirty="0">
                <a:solidFill>
                  <a:srgbClr val="0000FF"/>
                </a:solidFill>
                <a:latin typeface="UD デジタル 教科書体 NK-B" panose="02020700000000000000" pitchFamily="18" charset="-128"/>
                <a:ea typeface="UD デジタル 教科書体 NK-B" panose="02020700000000000000" pitchFamily="18" charset="-128"/>
              </a:rPr>
              <a:t>テスト</a:t>
            </a:r>
            <a:r>
              <a:rPr kumimoji="1" lang="en-US" altLang="ja-JP" sz="2400" dirty="0">
                <a:solidFill>
                  <a:srgbClr val="0000FF"/>
                </a:solidFill>
                <a:latin typeface="UD デジタル 教科書体 NK-B" panose="02020700000000000000" pitchFamily="18" charset="-128"/>
                <a:ea typeface="UD デジタル 教科書体 NK-B" panose="02020700000000000000" pitchFamily="18" charset="-128"/>
              </a:rPr>
              <a:t> </a:t>
            </a:r>
          </a:p>
          <a:p>
            <a:r>
              <a:rPr kumimoji="1" lang="en-US" altLang="ja-JP" sz="2400" dirty="0">
                <a:solidFill>
                  <a:srgbClr val="0000FF"/>
                </a:solidFill>
                <a:latin typeface="UD デジタル 教科書体 NK-B" panose="02020700000000000000" pitchFamily="18" charset="-128"/>
                <a:ea typeface="UD デジタル 教科書体 NK-B" panose="02020700000000000000" pitchFamily="18" charset="-128"/>
              </a:rPr>
              <a:t>   (ability to move)</a:t>
            </a:r>
            <a:endParaRPr kumimoji="1" lang="ja-JP" altLang="en-US" sz="2400" dirty="0">
              <a:solidFill>
                <a:srgbClr val="0000FF"/>
              </a:solidFill>
              <a:latin typeface="UD デジタル 教科書体 NK-B" panose="02020700000000000000" pitchFamily="18" charset="-128"/>
              <a:ea typeface="UD デジタル 教科書体 NK-B" panose="02020700000000000000" pitchFamily="18" charset="-128"/>
            </a:endParaRPr>
          </a:p>
        </p:txBody>
      </p:sp>
      <p:sp>
        <p:nvSpPr>
          <p:cNvPr id="22" name="タイトル 1">
            <a:extLst>
              <a:ext uri="{FF2B5EF4-FFF2-40B4-BE49-F238E27FC236}">
                <a16:creationId xmlns:a16="http://schemas.microsoft.com/office/drawing/2014/main" id="{0FF1050A-F9DD-4330-BB08-2DCAE49C08EA}"/>
              </a:ext>
            </a:extLst>
          </p:cNvPr>
          <p:cNvSpPr>
            <a:spLocks noGrp="1"/>
          </p:cNvSpPr>
          <p:nvPr>
            <p:ph type="title"/>
          </p:nvPr>
        </p:nvSpPr>
        <p:spPr>
          <a:xfrm>
            <a:off x="737303" y="145947"/>
            <a:ext cx="11454697" cy="1298993"/>
          </a:xfrm>
        </p:spPr>
        <p:txBody>
          <a:bodyPr>
            <a:normAutofit/>
          </a:bodyPr>
          <a:lstStyle/>
          <a:p>
            <a:r>
              <a:rPr lang="en-US" altLang="ja-JP" sz="4800" b="1" dirty="0"/>
              <a:t>IV. Motor function </a:t>
            </a:r>
            <a:r>
              <a:rPr lang="en-US" altLang="ja-JP" sz="2000" b="1" dirty="0" err="1"/>
              <a:t>measurementPhysical</a:t>
            </a:r>
            <a:r>
              <a:rPr lang="en-US" altLang="ja-JP" sz="2800" b="1" dirty="0"/>
              <a:t> performance measurements</a:t>
            </a:r>
            <a:endParaRPr kumimoji="1" lang="ja-JP" altLang="en-US" sz="3100" b="1" dirty="0"/>
          </a:p>
        </p:txBody>
      </p:sp>
      <p:sp>
        <p:nvSpPr>
          <p:cNvPr id="23" name="テキスト ボックス 22"/>
          <p:cNvSpPr txBox="1"/>
          <p:nvPr/>
        </p:nvSpPr>
        <p:spPr>
          <a:xfrm>
            <a:off x="3867912" y="2909757"/>
            <a:ext cx="8019288" cy="2677656"/>
          </a:xfrm>
          <a:prstGeom prst="rect">
            <a:avLst/>
          </a:prstGeom>
          <a:noFill/>
        </p:spPr>
        <p:txBody>
          <a:bodyPr wrap="square" rtlCol="0">
            <a:spAutoFit/>
          </a:bodyPr>
          <a:lstStyle/>
          <a:p>
            <a:r>
              <a:rPr kumimoji="1" lang="en-US" altLang="ja-JP" sz="1400" b="1" dirty="0"/>
              <a:t>① Initial position: The subject sits in the chair with their back against the backrest and their hands on their thighs.</a:t>
            </a:r>
          </a:p>
          <a:p>
            <a:r>
              <a:rPr kumimoji="1" lang="en-US" altLang="ja-JP" sz="1400" b="1" dirty="0"/>
              <a:t>② Instructions: "At the signal, set, go, tell the subject to 'turn around as fast as you can' at a comfortable and safe speed (be careful of falls), and measure the time it takes them to turn around the marker 3m away and sit back down on the chair.</a:t>
            </a:r>
          </a:p>
          <a:p>
            <a:r>
              <a:rPr kumimoji="1" lang="en-US" altLang="ja-JP" sz="1400" b="1" dirty="0"/>
              <a:t>*The start time is when their back leaves the chair, and the finish time is when their bottom touches the chair.</a:t>
            </a:r>
          </a:p>
          <a:p>
            <a:r>
              <a:rPr kumimoji="1" lang="en-US" altLang="ja-JP" sz="1400" b="1" dirty="0"/>
              <a:t>*Staff will accompany the subject as they walk to prevent them from falling.</a:t>
            </a:r>
          </a:p>
          <a:p>
            <a:r>
              <a:rPr kumimoji="1" lang="en-US" altLang="ja-JP" sz="1400" b="1" dirty="0"/>
              <a:t>③ At the signal, "set, go," the subject begins. They can go around the cones in any way they like.</a:t>
            </a:r>
          </a:p>
          <a:p>
            <a:r>
              <a:rPr kumimoji="1" lang="en-US" altLang="ja-JP" sz="1400" b="1" dirty="0"/>
              <a:t>④ The subject will practice the first time, and then the measurement will be taken twice. The better number will be taken. For the second time, tell them to 'try a little harder.'</a:t>
            </a:r>
            <a:endParaRPr lang="en-US" altLang="ja-JP" sz="1400" b="1" dirty="0">
              <a:solidFill>
                <a:schemeClr val="accent5"/>
              </a:solidFill>
            </a:endParaRPr>
          </a:p>
        </p:txBody>
      </p:sp>
      <p:sp>
        <p:nvSpPr>
          <p:cNvPr id="24" name="テキスト ボックス 23"/>
          <p:cNvSpPr txBox="1"/>
          <p:nvPr/>
        </p:nvSpPr>
        <p:spPr>
          <a:xfrm>
            <a:off x="5082361" y="1188720"/>
            <a:ext cx="6263253" cy="954107"/>
          </a:xfrm>
          <a:prstGeom prst="rect">
            <a:avLst/>
          </a:prstGeom>
          <a:noFill/>
        </p:spPr>
        <p:txBody>
          <a:bodyPr wrap="none" rtlCol="0">
            <a:spAutoFit/>
          </a:bodyPr>
          <a:lstStyle/>
          <a:p>
            <a:r>
              <a:rPr kumimoji="1" lang="en-US" altLang="ja-JP" sz="1400" b="1" dirty="0">
                <a:solidFill>
                  <a:srgbClr val="FF0000"/>
                </a:solidFill>
              </a:rPr>
              <a:t>Caution: There is a risk of falling. Avoid danger.</a:t>
            </a:r>
          </a:p>
          <a:p>
            <a:r>
              <a:rPr kumimoji="1" lang="en-US" altLang="ja-JP" sz="1400" b="1" dirty="0">
                <a:solidFill>
                  <a:srgbClr val="FF0000"/>
                </a:solidFill>
              </a:rPr>
              <a:t>Caution: Time will be measured, so staff should work in pairs.</a:t>
            </a:r>
          </a:p>
          <a:p>
            <a:r>
              <a:rPr kumimoji="1" lang="en-US" altLang="ja-JP" sz="1400" b="1" dirty="0">
                <a:solidFill>
                  <a:srgbClr val="FF0000"/>
                </a:solidFill>
              </a:rPr>
              <a:t>Caution: If the subject is wearing slippers, please avoid this this time.</a:t>
            </a:r>
          </a:p>
          <a:p>
            <a:r>
              <a:rPr kumimoji="1" lang="en-US" altLang="ja-JP" sz="1400" b="1" dirty="0">
                <a:solidFill>
                  <a:srgbClr val="FF0000"/>
                </a:solidFill>
              </a:rPr>
              <a:t>A stopwatch is required.</a:t>
            </a:r>
            <a:endParaRPr kumimoji="1" lang="ja-JP" altLang="en-US" sz="1400" b="1" dirty="0">
              <a:solidFill>
                <a:srgbClr val="FF0000"/>
              </a:solidFill>
            </a:endParaRPr>
          </a:p>
        </p:txBody>
      </p:sp>
    </p:spTree>
    <p:extLst>
      <p:ext uri="{BB962C8B-B14F-4D97-AF65-F5344CB8AC3E}">
        <p14:creationId xmlns:p14="http://schemas.microsoft.com/office/powerpoint/2010/main" val="1707955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0FF1050A-F9DD-4330-BB08-2DCAE49C08EA}"/>
              </a:ext>
            </a:extLst>
          </p:cNvPr>
          <p:cNvSpPr>
            <a:spLocks noGrp="1"/>
          </p:cNvSpPr>
          <p:nvPr>
            <p:ph type="title"/>
          </p:nvPr>
        </p:nvSpPr>
        <p:spPr>
          <a:xfrm>
            <a:off x="848138" y="356259"/>
            <a:ext cx="11454697" cy="1298993"/>
          </a:xfrm>
        </p:spPr>
        <p:txBody>
          <a:bodyPr>
            <a:normAutofit/>
          </a:bodyPr>
          <a:lstStyle/>
          <a:p>
            <a:r>
              <a:rPr lang="en-US" altLang="ja-JP" sz="4800" b="1" dirty="0"/>
              <a:t>IV. </a:t>
            </a:r>
            <a:r>
              <a:rPr lang="ja-JP" altLang="en-US" sz="4800" b="1" dirty="0"/>
              <a:t>運動機能計測　</a:t>
            </a:r>
            <a:r>
              <a:rPr lang="en-US" altLang="ja-JP" sz="2800" b="1" dirty="0"/>
              <a:t>Physical performance measurements</a:t>
            </a:r>
            <a:endParaRPr kumimoji="1" lang="ja-JP" altLang="en-US" sz="3100" b="1" dirty="0"/>
          </a:p>
        </p:txBody>
      </p:sp>
      <p:sp>
        <p:nvSpPr>
          <p:cNvPr id="7" name="テキスト ボックス 6">
            <a:extLst>
              <a:ext uri="{FF2B5EF4-FFF2-40B4-BE49-F238E27FC236}">
                <a16:creationId xmlns:a16="http://schemas.microsoft.com/office/drawing/2014/main" id="{65B55920-7096-4A75-8212-2B4F8D8E5714}"/>
              </a:ext>
            </a:extLst>
          </p:cNvPr>
          <p:cNvSpPr txBox="1"/>
          <p:nvPr/>
        </p:nvSpPr>
        <p:spPr>
          <a:xfrm>
            <a:off x="325561" y="1484523"/>
            <a:ext cx="6186309" cy="800219"/>
          </a:xfrm>
          <a:prstGeom prst="rect">
            <a:avLst/>
          </a:prstGeom>
          <a:noFill/>
        </p:spPr>
        <p:txBody>
          <a:bodyPr wrap="square" rtlCol="0">
            <a:spAutoFit/>
          </a:bodyPr>
          <a:lstStyle/>
          <a:p>
            <a:r>
              <a:rPr kumimoji="1" lang="ja-JP" altLang="en-US" sz="3200" dirty="0">
                <a:solidFill>
                  <a:srgbClr val="0000FF"/>
                </a:solidFill>
                <a:latin typeface="UD デジタル 教科書体 NK-B" panose="02020700000000000000" pitchFamily="18" charset="-128"/>
                <a:ea typeface="UD デジタル 教科書体 NK-B" panose="02020700000000000000" pitchFamily="18" charset="-128"/>
              </a:rPr>
              <a:t>①</a:t>
            </a:r>
            <a:r>
              <a:rPr kumimoji="1" lang="en-US" altLang="ja-JP" sz="3200" dirty="0">
                <a:solidFill>
                  <a:srgbClr val="0000FF"/>
                </a:solidFill>
                <a:latin typeface="UD デジタル 教科書体 NK-B" panose="02020700000000000000" pitchFamily="18" charset="-128"/>
                <a:ea typeface="UD デジタル 教科書体 NK-B" panose="02020700000000000000" pitchFamily="18" charset="-128"/>
              </a:rPr>
              <a:t> </a:t>
            </a:r>
            <a:r>
              <a:rPr kumimoji="1" lang="ja-JP" altLang="en-US" sz="3200" dirty="0">
                <a:solidFill>
                  <a:srgbClr val="0000FF"/>
                </a:solidFill>
                <a:latin typeface="UD デジタル 教科書体 NK-B" panose="02020700000000000000" pitchFamily="18" charset="-128"/>
                <a:ea typeface="UD デジタル 教科書体 NK-B" panose="02020700000000000000" pitchFamily="18" charset="-128"/>
              </a:rPr>
              <a:t>長座位体前屈</a:t>
            </a:r>
            <a:r>
              <a:rPr lang="ja-JP" altLang="en-US" dirty="0"/>
              <a:t>（ちょうざいたいぜんくつ）</a:t>
            </a:r>
          </a:p>
          <a:p>
            <a:r>
              <a:rPr kumimoji="1" lang="en-US" altLang="ja-JP" sz="1400" dirty="0">
                <a:solidFill>
                  <a:srgbClr val="0000FF"/>
                </a:solidFill>
                <a:latin typeface="UD デジタル 教科書体 NK-B" panose="02020700000000000000" pitchFamily="18" charset="-128"/>
                <a:ea typeface="UD デジタル 教科書体 NK-B" panose="02020700000000000000" pitchFamily="18" charset="-128"/>
              </a:rPr>
              <a:t>Seated forward bend</a:t>
            </a:r>
            <a:r>
              <a:rPr lang="ja-JP" altLang="en-US" sz="1400" dirty="0">
                <a:solidFill>
                  <a:srgbClr val="0000FF"/>
                </a:solidFill>
                <a:latin typeface="UD デジタル 教科書体 NK-B" panose="02020700000000000000" pitchFamily="18" charset="-128"/>
                <a:ea typeface="UD デジタル 教科書体 NK-B" panose="02020700000000000000" pitchFamily="18" charset="-128"/>
              </a:rPr>
              <a:t>　</a:t>
            </a:r>
            <a:r>
              <a:rPr kumimoji="1" lang="en-US" altLang="ja-JP" sz="1400" dirty="0">
                <a:solidFill>
                  <a:srgbClr val="0000FF"/>
                </a:solidFill>
                <a:latin typeface="UD デジタル 教科書体 NK-B" panose="02020700000000000000" pitchFamily="18" charset="-128"/>
                <a:ea typeface="UD デジタル 教科書体 NK-B" panose="02020700000000000000" pitchFamily="18" charset="-128"/>
              </a:rPr>
              <a:t>stretch (flexibility)</a:t>
            </a:r>
            <a:endParaRPr kumimoji="1" lang="ja-JP" altLang="en-US" sz="1400" dirty="0">
              <a:solidFill>
                <a:srgbClr val="0000FF"/>
              </a:solidFill>
              <a:latin typeface="UD デジタル 教科書体 NK-B" panose="02020700000000000000" pitchFamily="18" charset="-128"/>
              <a:ea typeface="UD デジタル 教科書体 NK-B" panose="02020700000000000000" pitchFamily="18" charset="-128"/>
            </a:endParaRPr>
          </a:p>
        </p:txBody>
      </p:sp>
      <p:pic>
        <p:nvPicPr>
          <p:cNvPr id="9" name="図 8">
            <a:extLst>
              <a:ext uri="{FF2B5EF4-FFF2-40B4-BE49-F238E27FC236}">
                <a16:creationId xmlns:a16="http://schemas.microsoft.com/office/drawing/2014/main" id="{614DF518-6A0F-4710-BAE1-551261F5801B}"/>
              </a:ext>
            </a:extLst>
          </p:cNvPr>
          <p:cNvPicPr>
            <a:picLocks noChangeAspect="1"/>
          </p:cNvPicPr>
          <p:nvPr/>
        </p:nvPicPr>
        <p:blipFill rotWithShape="1">
          <a:blip r:embed="rId2"/>
          <a:srcRect l="53427" t="40232" r="33317" b="45507"/>
          <a:stretch/>
        </p:blipFill>
        <p:spPr>
          <a:xfrm>
            <a:off x="206275" y="2666201"/>
            <a:ext cx="3660642" cy="2625418"/>
          </a:xfrm>
          <a:prstGeom prst="rect">
            <a:avLst/>
          </a:prstGeom>
        </p:spPr>
      </p:pic>
      <p:sp>
        <p:nvSpPr>
          <p:cNvPr id="2" name="テキスト ボックス 1"/>
          <p:cNvSpPr txBox="1"/>
          <p:nvPr/>
        </p:nvSpPr>
        <p:spPr>
          <a:xfrm>
            <a:off x="4126992" y="2305586"/>
            <a:ext cx="7781544" cy="3970318"/>
          </a:xfrm>
          <a:prstGeom prst="rect">
            <a:avLst/>
          </a:prstGeom>
          <a:noFill/>
        </p:spPr>
        <p:txBody>
          <a:bodyPr wrap="square" rtlCol="0">
            <a:spAutoFit/>
          </a:bodyPr>
          <a:lstStyle/>
          <a:p>
            <a:r>
              <a:rPr lang="en-US" altLang="ja-JP" sz="1400" b="1" dirty="0"/>
              <a:t>3. Procedure and notes</a:t>
            </a:r>
          </a:p>
          <a:p>
            <a:r>
              <a:rPr lang="en-US" altLang="ja-JP" sz="1400" b="1" dirty="0"/>
              <a:t>(1) Initial posture: Subjects straighten their backs and place their backs and buttocks against the wall.</a:t>
            </a:r>
          </a:p>
          <a:p>
            <a:r>
              <a:rPr lang="en-US" altLang="ja-JP" sz="1400" b="1" dirty="0">
                <a:solidFill>
                  <a:srgbClr val="FF0000"/>
                </a:solidFill>
              </a:rPr>
              <a:t>*The ankle angle is not fixed.</a:t>
            </a:r>
          </a:p>
          <a:p>
            <a:endParaRPr lang="en-US" altLang="ja-JP" sz="1400" b="1" dirty="0"/>
          </a:p>
          <a:p>
            <a:r>
              <a:rPr lang="en-US" altLang="ja-JP" sz="1400" b="1" dirty="0"/>
              <a:t>②While maintaining the initial posture, extend the arm forward so that the area around the center of the palm is</a:t>
            </a:r>
          </a:p>
          <a:p>
            <a:r>
              <a:rPr lang="en-US" altLang="ja-JP" sz="1400" b="1" dirty="0"/>
              <a:t>Install the measuring device so that it comes to the cursor (0 point).</a:t>
            </a:r>
          </a:p>
          <a:p>
            <a:endParaRPr lang="en-US" altLang="ja-JP" sz="1400" b="1" dirty="0"/>
          </a:p>
          <a:p>
            <a:r>
              <a:rPr lang="en-US" altLang="ja-JP" sz="1400" b="1" dirty="0"/>
              <a:t>③ Confirm that the cursor is at the 0 point.</a:t>
            </a:r>
          </a:p>
          <a:p>
            <a:endParaRPr lang="en-US" altLang="ja-JP" sz="1400" b="1" dirty="0"/>
          </a:p>
          <a:p>
            <a:r>
              <a:rPr lang="en-US" altLang="ja-JP" sz="1400" b="1" dirty="0"/>
              <a:t>(4) The subject slowly bends forward and straightens without letting go of the cursor.</a:t>
            </a:r>
          </a:p>
          <a:p>
            <a:r>
              <a:rPr lang="en-US" altLang="ja-JP" sz="1400" b="1" dirty="0"/>
              <a:t>"Slide forward as far as possible."</a:t>
            </a:r>
          </a:p>
          <a:p>
            <a:r>
              <a:rPr lang="en-US" altLang="ja-JP" sz="1400" b="1" dirty="0"/>
              <a:t>*At this time, be careful not to bend your knees or rotate your hip joints outward.</a:t>
            </a:r>
          </a:p>
          <a:p>
            <a:endParaRPr lang="en-US" altLang="ja-JP" sz="1400" b="1" dirty="0"/>
          </a:p>
          <a:p>
            <a:r>
              <a:rPr lang="en-US" altLang="ja-JP" sz="1400" b="1" dirty="0"/>
              <a:t>⑤ After bending forward to the maximum, return the upper body and release the cursor.</a:t>
            </a:r>
          </a:p>
          <a:p>
            <a:r>
              <a:rPr lang="en-US" altLang="ja-JP" sz="1400" b="1" dirty="0"/>
              <a:t>⑥ Perform the measurement twice. </a:t>
            </a:r>
            <a:r>
              <a:rPr lang="en-US" altLang="ja-JP" sz="1400" b="1" dirty="0">
                <a:solidFill>
                  <a:srgbClr val="FF0000"/>
                </a:solidFill>
              </a:rPr>
              <a:t>*The second time, tell them, "Let's try a little harder."</a:t>
            </a:r>
            <a:endParaRPr kumimoji="1" lang="ja-JP" altLang="en-US" sz="1400" b="1" dirty="0">
              <a:solidFill>
                <a:srgbClr val="FF0000"/>
              </a:solidFill>
            </a:endParaRPr>
          </a:p>
        </p:txBody>
      </p:sp>
      <p:sp>
        <p:nvSpPr>
          <p:cNvPr id="3" name="テキスト ボックス 2"/>
          <p:cNvSpPr txBox="1"/>
          <p:nvPr/>
        </p:nvSpPr>
        <p:spPr>
          <a:xfrm>
            <a:off x="6398514" y="1586347"/>
            <a:ext cx="3586238" cy="338554"/>
          </a:xfrm>
          <a:prstGeom prst="rect">
            <a:avLst/>
          </a:prstGeom>
          <a:noFill/>
        </p:spPr>
        <p:txBody>
          <a:bodyPr wrap="none" rtlCol="0">
            <a:spAutoFit/>
          </a:bodyPr>
          <a:lstStyle/>
          <a:p>
            <a:r>
              <a:rPr kumimoji="1" lang="en-US" altLang="ja-JP" sz="1600" b="1" dirty="0">
                <a:solidFill>
                  <a:srgbClr val="FF0000"/>
                </a:solidFill>
              </a:rPr>
              <a:t>Caution: If it hurts, do not force it.</a:t>
            </a:r>
            <a:endParaRPr kumimoji="1" lang="ja-JP" altLang="en-US" sz="1600" b="1" dirty="0">
              <a:solidFill>
                <a:srgbClr val="FF0000"/>
              </a:solidFill>
            </a:endParaRPr>
          </a:p>
        </p:txBody>
      </p:sp>
      <p:sp>
        <p:nvSpPr>
          <p:cNvPr id="22" name="テキスト ボックス 21"/>
          <p:cNvSpPr txBox="1"/>
          <p:nvPr/>
        </p:nvSpPr>
        <p:spPr>
          <a:xfrm>
            <a:off x="6398514" y="1924901"/>
            <a:ext cx="6530955" cy="338554"/>
          </a:xfrm>
          <a:prstGeom prst="rect">
            <a:avLst/>
          </a:prstGeom>
          <a:noFill/>
        </p:spPr>
        <p:txBody>
          <a:bodyPr wrap="none" rtlCol="0">
            <a:spAutoFit/>
          </a:bodyPr>
          <a:lstStyle/>
          <a:p>
            <a:r>
              <a:rPr kumimoji="1" lang="en-US" altLang="ja-JP" sz="1600" b="1" dirty="0">
                <a:solidFill>
                  <a:srgbClr val="FF0000"/>
                </a:solidFill>
              </a:rPr>
              <a:t>Note: If your blood pressure is too high, check with your doctor.</a:t>
            </a:r>
            <a:endParaRPr kumimoji="1" lang="ja-JP" altLang="en-US" sz="1600" b="1" dirty="0">
              <a:solidFill>
                <a:srgbClr val="FF0000"/>
              </a:solidFill>
            </a:endParaRPr>
          </a:p>
        </p:txBody>
      </p:sp>
    </p:spTree>
    <p:extLst>
      <p:ext uri="{BB962C8B-B14F-4D97-AF65-F5344CB8AC3E}">
        <p14:creationId xmlns:p14="http://schemas.microsoft.com/office/powerpoint/2010/main" val="674506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AEE86874-6B5E-4C37-9A83-066EF8F03860}"/>
              </a:ext>
            </a:extLst>
          </p:cNvPr>
          <p:cNvPicPr>
            <a:picLocks noChangeAspect="1"/>
          </p:cNvPicPr>
          <p:nvPr/>
        </p:nvPicPr>
        <p:blipFill rotWithShape="1">
          <a:blip r:embed="rId2"/>
          <a:srcRect l="54161" t="38377" r="36216" b="31188"/>
          <a:stretch/>
        </p:blipFill>
        <p:spPr>
          <a:xfrm>
            <a:off x="664819" y="2522144"/>
            <a:ext cx="1849781" cy="3900134"/>
          </a:xfrm>
          <a:prstGeom prst="rect">
            <a:avLst/>
          </a:prstGeom>
        </p:spPr>
      </p:pic>
      <p:sp>
        <p:nvSpPr>
          <p:cNvPr id="17" name="テキスト ボックス 16">
            <a:extLst>
              <a:ext uri="{FF2B5EF4-FFF2-40B4-BE49-F238E27FC236}">
                <a16:creationId xmlns:a16="http://schemas.microsoft.com/office/drawing/2014/main" id="{6524864E-DB64-4313-9193-F2A5A18002CF}"/>
              </a:ext>
            </a:extLst>
          </p:cNvPr>
          <p:cNvSpPr txBox="1"/>
          <p:nvPr/>
        </p:nvSpPr>
        <p:spPr>
          <a:xfrm>
            <a:off x="364336" y="1623353"/>
            <a:ext cx="3713888" cy="830997"/>
          </a:xfrm>
          <a:prstGeom prst="rect">
            <a:avLst/>
          </a:prstGeom>
          <a:noFill/>
        </p:spPr>
        <p:txBody>
          <a:bodyPr wrap="square" rtlCol="0">
            <a:spAutoFit/>
          </a:bodyPr>
          <a:lstStyle/>
          <a:p>
            <a:r>
              <a:rPr kumimoji="1" lang="ja-JP" altLang="en-US" sz="2400" dirty="0">
                <a:solidFill>
                  <a:srgbClr val="0000FF"/>
                </a:solidFill>
                <a:latin typeface="UD デジタル 教科書体 NK-B" panose="02020700000000000000" pitchFamily="18" charset="-128"/>
                <a:ea typeface="UD デジタル 教科書体 NK-B" panose="02020700000000000000" pitchFamily="18" charset="-128"/>
              </a:rPr>
              <a:t>②</a:t>
            </a:r>
            <a:r>
              <a:rPr kumimoji="1" lang="en-US" altLang="ja-JP" sz="2400" dirty="0">
                <a:solidFill>
                  <a:srgbClr val="0000FF"/>
                </a:solidFill>
                <a:latin typeface="UD デジタル 教科書体 NK-B" panose="02020700000000000000" pitchFamily="18" charset="-128"/>
                <a:ea typeface="UD デジタル 教科書体 NK-B" panose="02020700000000000000" pitchFamily="18" charset="-128"/>
              </a:rPr>
              <a:t> </a:t>
            </a:r>
            <a:r>
              <a:rPr kumimoji="1" lang="ja-JP" altLang="en-US" sz="2400" dirty="0">
                <a:solidFill>
                  <a:srgbClr val="0000FF"/>
                </a:solidFill>
                <a:latin typeface="UD デジタル 教科書体 NK-B" panose="02020700000000000000" pitchFamily="18" charset="-128"/>
                <a:ea typeface="UD デジタル 教科書体 NK-B" panose="02020700000000000000" pitchFamily="18" charset="-128"/>
              </a:rPr>
              <a:t>握力　</a:t>
            </a:r>
            <a:r>
              <a:rPr kumimoji="1" lang="en-US" altLang="ja-JP" sz="2400" dirty="0">
                <a:solidFill>
                  <a:srgbClr val="0000FF"/>
                </a:solidFill>
                <a:latin typeface="UD デジタル 教科書体 NK-B" panose="02020700000000000000" pitchFamily="18" charset="-128"/>
                <a:ea typeface="UD デジタル 教科書体 NK-B" panose="02020700000000000000" pitchFamily="18" charset="-128"/>
              </a:rPr>
              <a:t>Grip of hand</a:t>
            </a:r>
          </a:p>
          <a:p>
            <a:r>
              <a:rPr kumimoji="1" lang="en-US" altLang="ja-JP" sz="2400" dirty="0">
                <a:solidFill>
                  <a:srgbClr val="0000FF"/>
                </a:solidFill>
                <a:latin typeface="UD デジタル 教科書体 NK-B" panose="02020700000000000000" pitchFamily="18" charset="-128"/>
                <a:ea typeface="UD デジタル 教科書体 NK-B" panose="02020700000000000000" pitchFamily="18" charset="-128"/>
              </a:rPr>
              <a:t>   (strength)</a:t>
            </a:r>
            <a:endParaRPr kumimoji="1" lang="ja-JP" altLang="en-US" sz="2400" dirty="0">
              <a:solidFill>
                <a:srgbClr val="0000FF"/>
              </a:solidFill>
              <a:latin typeface="UD デジタル 教科書体 NK-B" panose="02020700000000000000" pitchFamily="18" charset="-128"/>
              <a:ea typeface="UD デジタル 教科書体 NK-B" panose="02020700000000000000" pitchFamily="18" charset="-128"/>
            </a:endParaRPr>
          </a:p>
        </p:txBody>
      </p:sp>
      <p:sp>
        <p:nvSpPr>
          <p:cNvPr id="22" name="タイトル 1">
            <a:extLst>
              <a:ext uri="{FF2B5EF4-FFF2-40B4-BE49-F238E27FC236}">
                <a16:creationId xmlns:a16="http://schemas.microsoft.com/office/drawing/2014/main" id="{0FF1050A-F9DD-4330-BB08-2DCAE49C08EA}"/>
              </a:ext>
            </a:extLst>
          </p:cNvPr>
          <p:cNvSpPr>
            <a:spLocks noGrp="1"/>
          </p:cNvSpPr>
          <p:nvPr>
            <p:ph type="title"/>
          </p:nvPr>
        </p:nvSpPr>
        <p:spPr>
          <a:xfrm>
            <a:off x="737303" y="145947"/>
            <a:ext cx="11454697" cy="1298993"/>
          </a:xfrm>
        </p:spPr>
        <p:txBody>
          <a:bodyPr>
            <a:normAutofit/>
          </a:bodyPr>
          <a:lstStyle/>
          <a:p>
            <a:r>
              <a:rPr lang="en-US" altLang="ja-JP" sz="4800" b="1" dirty="0"/>
              <a:t>IV. </a:t>
            </a:r>
            <a:r>
              <a:rPr lang="ja-JP" altLang="en-US" sz="4800" b="1" dirty="0"/>
              <a:t>運動機能計測　</a:t>
            </a:r>
            <a:r>
              <a:rPr lang="en-US" altLang="ja-JP" sz="2800" b="1" dirty="0"/>
              <a:t>Physical performance measurements</a:t>
            </a:r>
            <a:endParaRPr kumimoji="1" lang="ja-JP" altLang="en-US" sz="3100" b="1" dirty="0"/>
          </a:p>
        </p:txBody>
      </p:sp>
      <p:sp>
        <p:nvSpPr>
          <p:cNvPr id="23" name="テキスト ボックス 22"/>
          <p:cNvSpPr txBox="1"/>
          <p:nvPr/>
        </p:nvSpPr>
        <p:spPr>
          <a:xfrm>
            <a:off x="5029200" y="2174961"/>
            <a:ext cx="6615775" cy="3816429"/>
          </a:xfrm>
          <a:prstGeom prst="rect">
            <a:avLst/>
          </a:prstGeom>
          <a:noFill/>
        </p:spPr>
        <p:txBody>
          <a:bodyPr wrap="square" rtlCol="0">
            <a:spAutoFit/>
          </a:bodyPr>
          <a:lstStyle/>
          <a:p>
            <a:r>
              <a:rPr lang="en-US" altLang="ja-JP" dirty="0"/>
              <a:t>1. Purpose</a:t>
            </a:r>
          </a:p>
          <a:p>
            <a:r>
              <a:rPr lang="en-US" altLang="ja-JP" dirty="0"/>
              <a:t>The force exerted when grasping an object, primarily due to the muscles of the forearm and upper arm. Although primarily a measure of upper body strength, many studies have shown that grip strength is associated with total body strength and disease risk.</a:t>
            </a:r>
          </a:p>
          <a:p>
            <a:endParaRPr lang="en-US" altLang="ja-JP" dirty="0"/>
          </a:p>
          <a:p>
            <a:r>
              <a:rPr lang="en-US" altLang="ja-JP" dirty="0"/>
              <a:t>2. Assessment and advice on life improvement</a:t>
            </a:r>
          </a:p>
          <a:p>
            <a:r>
              <a:rPr lang="en-US" altLang="ja-JP" dirty="0"/>
              <a:t>Mean value of grip strength of middle-aged and elderly </a:t>
            </a:r>
            <a:r>
              <a:rPr lang="en-US" altLang="ja-JP" sz="1600" dirty="0"/>
              <a:t>people over 60 years old</a:t>
            </a:r>
          </a:p>
          <a:p>
            <a:r>
              <a:rPr lang="en-US" altLang="ja-JP" sz="1600" b="1" dirty="0"/>
              <a:t>60-64 years old Male 42.85kg Female 26.31kg</a:t>
            </a:r>
          </a:p>
          <a:p>
            <a:r>
              <a:rPr lang="en-US" altLang="ja-JP" sz="1600" b="1" dirty="0"/>
              <a:t>65-69 years old male 39.98kg female 25.20kg</a:t>
            </a:r>
          </a:p>
          <a:p>
            <a:r>
              <a:rPr lang="en-US" altLang="ja-JP" sz="1600" b="1" dirty="0"/>
              <a:t>70-74 years old male 37.36kg female 23.82kg</a:t>
            </a:r>
          </a:p>
          <a:p>
            <a:r>
              <a:rPr lang="en-US" altLang="ja-JP" sz="1600" b="1" dirty="0"/>
              <a:t>75-79 years old Male 35.07kg Female 22.49kg</a:t>
            </a:r>
            <a:endParaRPr kumimoji="1" lang="en-US" altLang="ja-JP" sz="1600" b="1" dirty="0"/>
          </a:p>
        </p:txBody>
      </p:sp>
      <p:sp>
        <p:nvSpPr>
          <p:cNvPr id="24" name="テキスト ボックス 23"/>
          <p:cNvSpPr txBox="1"/>
          <p:nvPr/>
        </p:nvSpPr>
        <p:spPr>
          <a:xfrm>
            <a:off x="5029200" y="1711737"/>
            <a:ext cx="6832320" cy="338554"/>
          </a:xfrm>
          <a:prstGeom prst="rect">
            <a:avLst/>
          </a:prstGeom>
          <a:noFill/>
        </p:spPr>
        <p:txBody>
          <a:bodyPr wrap="none" rtlCol="0">
            <a:spAutoFit/>
          </a:bodyPr>
          <a:lstStyle/>
          <a:p>
            <a:r>
              <a:rPr kumimoji="1" lang="en-US" altLang="ja-JP" sz="1600" b="1" dirty="0">
                <a:solidFill>
                  <a:srgbClr val="FF0000"/>
                </a:solidFill>
              </a:rPr>
              <a:t>Note: Check with your instructor if your blood pressure is too high.</a:t>
            </a:r>
            <a:endParaRPr kumimoji="1" lang="ja-JP" altLang="en-US" sz="1600" b="1" dirty="0">
              <a:solidFill>
                <a:srgbClr val="FF0000"/>
              </a:solidFill>
            </a:endParaRPr>
          </a:p>
        </p:txBody>
      </p:sp>
      <p:pic>
        <p:nvPicPr>
          <p:cNvPr id="3" name="図 2"/>
          <p:cNvPicPr>
            <a:picLocks noChangeAspect="1"/>
          </p:cNvPicPr>
          <p:nvPr/>
        </p:nvPicPr>
        <p:blipFill rotWithShape="1">
          <a:blip r:embed="rId3"/>
          <a:srcRect l="55600" t="15291" r="8700" b="12874"/>
          <a:stretch/>
        </p:blipFill>
        <p:spPr>
          <a:xfrm>
            <a:off x="2852928" y="2898648"/>
            <a:ext cx="2176272" cy="2990088"/>
          </a:xfrm>
          <a:prstGeom prst="rect">
            <a:avLst/>
          </a:prstGeom>
        </p:spPr>
      </p:pic>
      <p:sp>
        <p:nvSpPr>
          <p:cNvPr id="2" name="正方形/長方形 1">
            <a:extLst>
              <a:ext uri="{FF2B5EF4-FFF2-40B4-BE49-F238E27FC236}">
                <a16:creationId xmlns:a16="http://schemas.microsoft.com/office/drawing/2014/main" id="{316995BE-588A-4CA9-A0CD-49EFDF0FF3AE}"/>
              </a:ext>
            </a:extLst>
          </p:cNvPr>
          <p:cNvSpPr/>
          <p:nvPr/>
        </p:nvSpPr>
        <p:spPr>
          <a:xfrm>
            <a:off x="9636826" y="4661065"/>
            <a:ext cx="2449353" cy="2308324"/>
          </a:xfrm>
          <a:prstGeom prst="rect">
            <a:avLst/>
          </a:prstGeom>
          <a:solidFill>
            <a:schemeClr val="accent4">
              <a:lumMod val="20000"/>
              <a:lumOff val="80000"/>
            </a:schemeClr>
          </a:solidFill>
        </p:spPr>
        <p:txBody>
          <a:bodyPr wrap="square">
            <a:spAutoFit/>
          </a:bodyPr>
          <a:lstStyle/>
          <a:p>
            <a:pPr algn="just"/>
            <a:r>
              <a:rPr lang="en-US" altLang="ja-JP" dirty="0">
                <a:solidFill>
                  <a:srgbClr val="2B2B2B"/>
                </a:solidFill>
                <a:latin typeface="Tsukushi A Round Gothic"/>
              </a:rPr>
              <a:t>Strength training is effective in increasing grip strength. Since grip strength is the power to grasp, it can be expected to increase naturally by exercising with weights.</a:t>
            </a:r>
            <a:endParaRPr lang="ja-JP" altLang="en-US" dirty="0"/>
          </a:p>
        </p:txBody>
      </p:sp>
      <p:sp>
        <p:nvSpPr>
          <p:cNvPr id="4" name="正方形/長方形 3">
            <a:extLst>
              <a:ext uri="{FF2B5EF4-FFF2-40B4-BE49-F238E27FC236}">
                <a16:creationId xmlns:a16="http://schemas.microsoft.com/office/drawing/2014/main" id="{86BF8554-9DE2-4D13-B690-AE81BAC673C7}"/>
              </a:ext>
            </a:extLst>
          </p:cNvPr>
          <p:cNvSpPr/>
          <p:nvPr/>
        </p:nvSpPr>
        <p:spPr>
          <a:xfrm>
            <a:off x="891272" y="6552134"/>
            <a:ext cx="9370218" cy="338554"/>
          </a:xfrm>
          <a:prstGeom prst="rect">
            <a:avLst/>
          </a:prstGeom>
        </p:spPr>
        <p:txBody>
          <a:bodyPr wrap="square">
            <a:spAutoFit/>
          </a:bodyPr>
          <a:lstStyle/>
          <a:p>
            <a:r>
              <a:rPr lang="ja-JP" altLang="en-US" sz="1600" dirty="0"/>
              <a:t>参照：</a:t>
            </a:r>
            <a:r>
              <a:rPr lang="en-US" altLang="ja-JP" sz="1600" dirty="0"/>
              <a:t>https://www.tyojyu.or.jp/net/kenkou-tyoju/tairyoku-kiki/kinryoku.html</a:t>
            </a:r>
            <a:endParaRPr lang="ja-JP" altLang="en-US" sz="1600" dirty="0"/>
          </a:p>
        </p:txBody>
      </p:sp>
    </p:spTree>
    <p:extLst>
      <p:ext uri="{BB962C8B-B14F-4D97-AF65-F5344CB8AC3E}">
        <p14:creationId xmlns:p14="http://schemas.microsoft.com/office/powerpoint/2010/main" val="1480723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AEE86874-6B5E-4C37-9A83-066EF8F03860}"/>
              </a:ext>
            </a:extLst>
          </p:cNvPr>
          <p:cNvPicPr>
            <a:picLocks noChangeAspect="1"/>
          </p:cNvPicPr>
          <p:nvPr/>
        </p:nvPicPr>
        <p:blipFill rotWithShape="1">
          <a:blip r:embed="rId2"/>
          <a:srcRect l="54161" t="38377" r="36216" b="31188"/>
          <a:stretch/>
        </p:blipFill>
        <p:spPr>
          <a:xfrm>
            <a:off x="664819" y="2522144"/>
            <a:ext cx="1849781" cy="3900134"/>
          </a:xfrm>
          <a:prstGeom prst="rect">
            <a:avLst/>
          </a:prstGeom>
        </p:spPr>
      </p:pic>
      <p:sp>
        <p:nvSpPr>
          <p:cNvPr id="17" name="テキスト ボックス 16">
            <a:extLst>
              <a:ext uri="{FF2B5EF4-FFF2-40B4-BE49-F238E27FC236}">
                <a16:creationId xmlns:a16="http://schemas.microsoft.com/office/drawing/2014/main" id="{6524864E-DB64-4313-9193-F2A5A18002CF}"/>
              </a:ext>
            </a:extLst>
          </p:cNvPr>
          <p:cNvSpPr txBox="1"/>
          <p:nvPr/>
        </p:nvSpPr>
        <p:spPr>
          <a:xfrm>
            <a:off x="364336" y="1623353"/>
            <a:ext cx="3713888" cy="830997"/>
          </a:xfrm>
          <a:prstGeom prst="rect">
            <a:avLst/>
          </a:prstGeom>
          <a:noFill/>
        </p:spPr>
        <p:txBody>
          <a:bodyPr wrap="square" rtlCol="0">
            <a:spAutoFit/>
          </a:bodyPr>
          <a:lstStyle/>
          <a:p>
            <a:r>
              <a:rPr kumimoji="1" lang="ja-JP" altLang="en-US" sz="2400" dirty="0">
                <a:solidFill>
                  <a:srgbClr val="0000FF"/>
                </a:solidFill>
                <a:latin typeface="UD デジタル 教科書体 NK-B" panose="02020700000000000000" pitchFamily="18" charset="-128"/>
                <a:ea typeface="UD デジタル 教科書体 NK-B" panose="02020700000000000000" pitchFamily="18" charset="-128"/>
              </a:rPr>
              <a:t>②</a:t>
            </a:r>
            <a:r>
              <a:rPr kumimoji="1" lang="en-US" altLang="ja-JP" sz="2400" dirty="0">
                <a:solidFill>
                  <a:srgbClr val="0000FF"/>
                </a:solidFill>
                <a:latin typeface="UD デジタル 教科書体 NK-B" panose="02020700000000000000" pitchFamily="18" charset="-128"/>
                <a:ea typeface="UD デジタル 教科書体 NK-B" panose="02020700000000000000" pitchFamily="18" charset="-128"/>
              </a:rPr>
              <a:t> </a:t>
            </a:r>
            <a:r>
              <a:rPr kumimoji="1" lang="ja-JP" altLang="en-US" sz="2400" dirty="0">
                <a:solidFill>
                  <a:srgbClr val="0000FF"/>
                </a:solidFill>
                <a:latin typeface="UD デジタル 教科書体 NK-B" panose="02020700000000000000" pitchFamily="18" charset="-128"/>
                <a:ea typeface="UD デジタル 教科書体 NK-B" panose="02020700000000000000" pitchFamily="18" charset="-128"/>
              </a:rPr>
              <a:t>握力　</a:t>
            </a:r>
            <a:r>
              <a:rPr kumimoji="1" lang="en-US" altLang="ja-JP" sz="2400" dirty="0">
                <a:solidFill>
                  <a:srgbClr val="0000FF"/>
                </a:solidFill>
                <a:latin typeface="UD デジタル 教科書体 NK-B" panose="02020700000000000000" pitchFamily="18" charset="-128"/>
                <a:ea typeface="UD デジタル 教科書体 NK-B" panose="02020700000000000000" pitchFamily="18" charset="-128"/>
              </a:rPr>
              <a:t>Grip of hand</a:t>
            </a:r>
          </a:p>
          <a:p>
            <a:r>
              <a:rPr kumimoji="1" lang="en-US" altLang="ja-JP" sz="2400" dirty="0">
                <a:solidFill>
                  <a:srgbClr val="0000FF"/>
                </a:solidFill>
                <a:latin typeface="UD デジタル 教科書体 NK-B" panose="02020700000000000000" pitchFamily="18" charset="-128"/>
                <a:ea typeface="UD デジタル 教科書体 NK-B" panose="02020700000000000000" pitchFamily="18" charset="-128"/>
              </a:rPr>
              <a:t>   (strength)</a:t>
            </a:r>
            <a:endParaRPr kumimoji="1" lang="ja-JP" altLang="en-US" sz="2400" dirty="0">
              <a:solidFill>
                <a:srgbClr val="0000FF"/>
              </a:solidFill>
              <a:latin typeface="UD デジタル 教科書体 NK-B" panose="02020700000000000000" pitchFamily="18" charset="-128"/>
              <a:ea typeface="UD デジタル 教科書体 NK-B" panose="02020700000000000000" pitchFamily="18" charset="-128"/>
            </a:endParaRPr>
          </a:p>
        </p:txBody>
      </p:sp>
      <p:sp>
        <p:nvSpPr>
          <p:cNvPr id="22" name="タイトル 1">
            <a:extLst>
              <a:ext uri="{FF2B5EF4-FFF2-40B4-BE49-F238E27FC236}">
                <a16:creationId xmlns:a16="http://schemas.microsoft.com/office/drawing/2014/main" id="{0FF1050A-F9DD-4330-BB08-2DCAE49C08EA}"/>
              </a:ext>
            </a:extLst>
          </p:cNvPr>
          <p:cNvSpPr>
            <a:spLocks noGrp="1"/>
          </p:cNvSpPr>
          <p:nvPr>
            <p:ph type="title"/>
          </p:nvPr>
        </p:nvSpPr>
        <p:spPr>
          <a:xfrm>
            <a:off x="737303" y="145947"/>
            <a:ext cx="11454697" cy="1298993"/>
          </a:xfrm>
        </p:spPr>
        <p:txBody>
          <a:bodyPr>
            <a:normAutofit/>
          </a:bodyPr>
          <a:lstStyle/>
          <a:p>
            <a:r>
              <a:rPr lang="en-US" altLang="ja-JP" sz="4800" b="1" dirty="0"/>
              <a:t>IV. </a:t>
            </a:r>
            <a:r>
              <a:rPr lang="ja-JP" altLang="en-US" sz="4800" b="1" dirty="0"/>
              <a:t>運動機能計測　</a:t>
            </a:r>
            <a:r>
              <a:rPr lang="en-US" altLang="ja-JP" sz="2800" b="1" dirty="0"/>
              <a:t>Physical performance measurements</a:t>
            </a:r>
            <a:endParaRPr kumimoji="1" lang="ja-JP" altLang="en-US" sz="3100" b="1" dirty="0"/>
          </a:p>
        </p:txBody>
      </p:sp>
      <p:sp>
        <p:nvSpPr>
          <p:cNvPr id="23" name="テキスト ボックス 22"/>
          <p:cNvSpPr txBox="1"/>
          <p:nvPr/>
        </p:nvSpPr>
        <p:spPr>
          <a:xfrm>
            <a:off x="5275642" y="2038851"/>
            <a:ext cx="6641592" cy="4801314"/>
          </a:xfrm>
          <a:prstGeom prst="rect">
            <a:avLst/>
          </a:prstGeom>
          <a:noFill/>
        </p:spPr>
        <p:txBody>
          <a:bodyPr wrap="square" rtlCol="0">
            <a:spAutoFit/>
          </a:bodyPr>
          <a:lstStyle/>
          <a:p>
            <a:r>
              <a:rPr kumimoji="1" lang="en-US" altLang="ja-JP" dirty="0"/>
              <a:t>3. Procedure and notes</a:t>
            </a:r>
          </a:p>
          <a:p>
            <a:endParaRPr kumimoji="1" lang="en-US" altLang="ja-JP" dirty="0"/>
          </a:p>
          <a:p>
            <a:r>
              <a:rPr kumimoji="1" lang="en-US" altLang="ja-JP" dirty="0"/>
              <a:t>(1) Initial posture: Open both legs and take a stable basic standing posture as shown in the left figure.</a:t>
            </a:r>
          </a:p>
          <a:p>
            <a:endParaRPr kumimoji="1" lang="en-US" altLang="ja-JP" dirty="0"/>
          </a:p>
          <a:p>
            <a:r>
              <a:rPr kumimoji="1" lang="en-US" altLang="ja-JP" dirty="0"/>
              <a:t>② Grasp the joint between the proximal phalanges of the index finger of the dominant hand so that it is almost vertical, and adjust the width.</a:t>
            </a:r>
          </a:p>
          <a:p>
            <a:endParaRPr kumimoji="1" lang="en-US" altLang="ja-JP" dirty="0"/>
          </a:p>
          <a:p>
            <a:r>
              <a:rPr kumimoji="1" lang="en-US" altLang="ja-JP" dirty="0"/>
              <a:t>(3) Point the needle (display part) of the grip strength meter outward and have the patient grasp it with all their strength.</a:t>
            </a:r>
          </a:p>
          <a:p>
            <a:r>
              <a:rPr kumimoji="1" lang="en-US" altLang="ja-JP" dirty="0"/>
              <a:t>* Talk from the side of the body and hold it so as not to touch the side of the body.</a:t>
            </a:r>
          </a:p>
          <a:p>
            <a:endParaRPr kumimoji="1" lang="en-US" altLang="ja-JP" dirty="0"/>
          </a:p>
          <a:p>
            <a:r>
              <a:rPr kumimoji="1" lang="en-US" altLang="ja-JP" dirty="0"/>
              <a:t>(4) Measure the dominant hand (or the hand that tends to generate force) twice.</a:t>
            </a:r>
          </a:p>
          <a:p>
            <a:r>
              <a:rPr kumimoji="1" lang="en-US" altLang="ja-JP" dirty="0"/>
              <a:t>*The second time, tell them, </a:t>
            </a:r>
            <a:r>
              <a:rPr kumimoji="1" lang="en-US" altLang="ja-JP" dirty="0">
                <a:solidFill>
                  <a:srgbClr val="FF0000"/>
                </a:solidFill>
              </a:rPr>
              <a:t>"Let's try a little harder."</a:t>
            </a:r>
          </a:p>
        </p:txBody>
      </p:sp>
      <p:sp>
        <p:nvSpPr>
          <p:cNvPr id="24" name="テキスト ボックス 23"/>
          <p:cNvSpPr txBox="1"/>
          <p:nvPr/>
        </p:nvSpPr>
        <p:spPr>
          <a:xfrm>
            <a:off x="5367528" y="1461130"/>
            <a:ext cx="7300396" cy="369332"/>
          </a:xfrm>
          <a:prstGeom prst="rect">
            <a:avLst/>
          </a:prstGeom>
          <a:noFill/>
        </p:spPr>
        <p:txBody>
          <a:bodyPr wrap="none" rtlCol="0">
            <a:spAutoFit/>
          </a:bodyPr>
          <a:lstStyle/>
          <a:p>
            <a:r>
              <a:rPr kumimoji="1" lang="en-US" altLang="ja-JP" b="1" dirty="0">
                <a:solidFill>
                  <a:srgbClr val="FF0000"/>
                </a:solidFill>
              </a:rPr>
              <a:t>Note: If your blood pressure is too high, check with your doctor.</a:t>
            </a:r>
            <a:endParaRPr kumimoji="1" lang="ja-JP" altLang="en-US" b="1" dirty="0">
              <a:solidFill>
                <a:srgbClr val="FF0000"/>
              </a:solidFill>
            </a:endParaRPr>
          </a:p>
        </p:txBody>
      </p:sp>
      <p:pic>
        <p:nvPicPr>
          <p:cNvPr id="3" name="図 2"/>
          <p:cNvPicPr>
            <a:picLocks noChangeAspect="1"/>
          </p:cNvPicPr>
          <p:nvPr/>
        </p:nvPicPr>
        <p:blipFill rotWithShape="1">
          <a:blip r:embed="rId3"/>
          <a:srcRect l="55600" t="15291" r="8700" b="12874"/>
          <a:stretch/>
        </p:blipFill>
        <p:spPr>
          <a:xfrm>
            <a:off x="2852928" y="2898648"/>
            <a:ext cx="2176272" cy="2990088"/>
          </a:xfrm>
          <a:prstGeom prst="rect">
            <a:avLst/>
          </a:prstGeom>
        </p:spPr>
      </p:pic>
    </p:spTree>
    <p:extLst>
      <p:ext uri="{BB962C8B-B14F-4D97-AF65-F5344CB8AC3E}">
        <p14:creationId xmlns:p14="http://schemas.microsoft.com/office/powerpoint/2010/main" val="1247352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ABF5867B-19DE-4BF0-BFE3-A8CA87219006}"/>
              </a:ext>
            </a:extLst>
          </p:cNvPr>
          <p:cNvPicPr>
            <a:picLocks noChangeAspect="1"/>
          </p:cNvPicPr>
          <p:nvPr/>
        </p:nvPicPr>
        <p:blipFill rotWithShape="1">
          <a:blip r:embed="rId2"/>
          <a:srcRect l="27146" t="13217" r="54496" b="56925"/>
          <a:stretch/>
        </p:blipFill>
        <p:spPr>
          <a:xfrm>
            <a:off x="821432" y="2414020"/>
            <a:ext cx="2904747" cy="3149653"/>
          </a:xfrm>
          <a:prstGeom prst="rect">
            <a:avLst/>
          </a:prstGeom>
        </p:spPr>
      </p:pic>
      <p:sp>
        <p:nvSpPr>
          <p:cNvPr id="19" name="テキスト ボックス 18">
            <a:extLst>
              <a:ext uri="{FF2B5EF4-FFF2-40B4-BE49-F238E27FC236}">
                <a16:creationId xmlns:a16="http://schemas.microsoft.com/office/drawing/2014/main" id="{45DA0048-AF6E-4013-9C10-E7DDCBD5998B}"/>
              </a:ext>
            </a:extLst>
          </p:cNvPr>
          <p:cNvSpPr txBox="1"/>
          <p:nvPr/>
        </p:nvSpPr>
        <p:spPr>
          <a:xfrm>
            <a:off x="160020" y="1628527"/>
            <a:ext cx="5372100" cy="646331"/>
          </a:xfrm>
          <a:prstGeom prst="rect">
            <a:avLst/>
          </a:prstGeom>
          <a:noFill/>
        </p:spPr>
        <p:txBody>
          <a:bodyPr wrap="square" rtlCol="0">
            <a:spAutoFit/>
          </a:bodyPr>
          <a:lstStyle/>
          <a:p>
            <a:r>
              <a:rPr kumimoji="1" lang="ja-JP" altLang="en-US" dirty="0">
                <a:solidFill>
                  <a:srgbClr val="0000FF"/>
                </a:solidFill>
                <a:latin typeface="UD デジタル 教科書体 NK-B" panose="02020700000000000000" pitchFamily="18" charset="-128"/>
                <a:ea typeface="UD デジタル 教科書体 NK-B" panose="02020700000000000000" pitchFamily="18" charset="-128"/>
              </a:rPr>
              <a:t>③</a:t>
            </a:r>
            <a:r>
              <a:rPr kumimoji="1" lang="en-US" altLang="ja-JP" dirty="0">
                <a:solidFill>
                  <a:srgbClr val="0000FF"/>
                </a:solidFill>
                <a:latin typeface="UD デジタル 教科書体 NK-B" panose="02020700000000000000" pitchFamily="18" charset="-128"/>
                <a:ea typeface="UD デジタル 教科書体 NK-B" panose="02020700000000000000" pitchFamily="18" charset="-128"/>
              </a:rPr>
              <a:t> </a:t>
            </a:r>
            <a:r>
              <a:rPr kumimoji="1" lang="ja-JP" altLang="en-US" dirty="0">
                <a:solidFill>
                  <a:srgbClr val="0000FF"/>
                </a:solidFill>
                <a:latin typeface="UD デジタル 教科書体 NK-B" panose="02020700000000000000" pitchFamily="18" charset="-128"/>
                <a:ea typeface="UD デジタル 教科書体 NK-B" panose="02020700000000000000" pitchFamily="18" charset="-128"/>
              </a:rPr>
              <a:t>ファンクショナル・リーチ・テスト　（バランス能力）</a:t>
            </a:r>
            <a:endParaRPr kumimoji="1" lang="en-US" altLang="ja-JP" dirty="0">
              <a:solidFill>
                <a:srgbClr val="0000FF"/>
              </a:solidFill>
              <a:latin typeface="UD デジタル 教科書体 NK-B" panose="02020700000000000000" pitchFamily="18" charset="-128"/>
              <a:ea typeface="UD デジタル 教科書体 NK-B" panose="02020700000000000000" pitchFamily="18" charset="-128"/>
            </a:endParaRPr>
          </a:p>
          <a:p>
            <a:r>
              <a:rPr kumimoji="1" lang="en-US" altLang="ja-JP" dirty="0">
                <a:solidFill>
                  <a:srgbClr val="0000FF"/>
                </a:solidFill>
                <a:latin typeface="UD デジタル 教科書体 NK-B" panose="02020700000000000000" pitchFamily="18" charset="-128"/>
                <a:ea typeface="UD デジタル 教科書体 NK-B" panose="02020700000000000000" pitchFamily="18" charset="-128"/>
              </a:rPr>
              <a:t>Functional reach test (balance)</a:t>
            </a:r>
          </a:p>
        </p:txBody>
      </p:sp>
      <p:sp>
        <p:nvSpPr>
          <p:cNvPr id="22" name="タイトル 1">
            <a:extLst>
              <a:ext uri="{FF2B5EF4-FFF2-40B4-BE49-F238E27FC236}">
                <a16:creationId xmlns:a16="http://schemas.microsoft.com/office/drawing/2014/main" id="{0FF1050A-F9DD-4330-BB08-2DCAE49C08EA}"/>
              </a:ext>
            </a:extLst>
          </p:cNvPr>
          <p:cNvSpPr>
            <a:spLocks noGrp="1"/>
          </p:cNvSpPr>
          <p:nvPr>
            <p:ph type="title"/>
          </p:nvPr>
        </p:nvSpPr>
        <p:spPr>
          <a:xfrm>
            <a:off x="737303" y="145947"/>
            <a:ext cx="11454697" cy="1298993"/>
          </a:xfrm>
        </p:spPr>
        <p:txBody>
          <a:bodyPr>
            <a:normAutofit/>
          </a:bodyPr>
          <a:lstStyle/>
          <a:p>
            <a:r>
              <a:rPr lang="en-US" altLang="ja-JP" sz="4800" b="1" dirty="0"/>
              <a:t>IV. </a:t>
            </a:r>
            <a:r>
              <a:rPr lang="ja-JP" altLang="en-US" sz="4800" b="1" dirty="0"/>
              <a:t>運動機能計測　</a:t>
            </a:r>
            <a:r>
              <a:rPr lang="en-US" altLang="ja-JP" sz="2800" b="1" dirty="0"/>
              <a:t>Physical performance measurements</a:t>
            </a:r>
            <a:endParaRPr kumimoji="1" lang="ja-JP" altLang="en-US" sz="3100" b="1" dirty="0"/>
          </a:p>
        </p:txBody>
      </p:sp>
      <p:sp>
        <p:nvSpPr>
          <p:cNvPr id="23" name="テキスト ボックス 22"/>
          <p:cNvSpPr txBox="1"/>
          <p:nvPr/>
        </p:nvSpPr>
        <p:spPr>
          <a:xfrm>
            <a:off x="4485132" y="2511519"/>
            <a:ext cx="7501128" cy="1323439"/>
          </a:xfrm>
          <a:prstGeom prst="rect">
            <a:avLst/>
          </a:prstGeom>
          <a:noFill/>
        </p:spPr>
        <p:txBody>
          <a:bodyPr wrap="square" rtlCol="0">
            <a:spAutoFit/>
          </a:bodyPr>
          <a:lstStyle/>
          <a:p>
            <a:r>
              <a:rPr kumimoji="1" lang="en-US" altLang="ja-JP" sz="1600" dirty="0"/>
              <a:t>1. </a:t>
            </a:r>
            <a:r>
              <a:rPr lang="en-US" altLang="ja-JP" sz="1600" dirty="0"/>
              <a:t>P</a:t>
            </a:r>
            <a:r>
              <a:rPr kumimoji="1" lang="en-US" altLang="ja-JP" sz="1600" dirty="0"/>
              <a:t>urpose</a:t>
            </a:r>
          </a:p>
          <a:p>
            <a:r>
              <a:rPr kumimoji="1" lang="en-US" altLang="ja-JP" sz="1600" dirty="0"/>
              <a:t>It measures the balance of the standing position, and evaluates the functional balance of how far you can respond by moving to break your balance.</a:t>
            </a:r>
          </a:p>
          <a:p>
            <a:endParaRPr kumimoji="1" lang="en-US" altLang="ja-JP" sz="1600" dirty="0"/>
          </a:p>
          <a:p>
            <a:r>
              <a:rPr kumimoji="1" lang="en-US" altLang="ja-JP" sz="1600" dirty="0"/>
              <a:t>2. Evaluation</a:t>
            </a:r>
          </a:p>
        </p:txBody>
      </p:sp>
      <p:sp>
        <p:nvSpPr>
          <p:cNvPr id="24" name="テキスト ボックス 23"/>
          <p:cNvSpPr txBox="1"/>
          <p:nvPr/>
        </p:nvSpPr>
        <p:spPr>
          <a:xfrm>
            <a:off x="5248656" y="1655064"/>
            <a:ext cx="7771679" cy="646331"/>
          </a:xfrm>
          <a:prstGeom prst="rect">
            <a:avLst/>
          </a:prstGeom>
          <a:noFill/>
        </p:spPr>
        <p:txBody>
          <a:bodyPr wrap="none" rtlCol="0">
            <a:spAutoFit/>
          </a:bodyPr>
          <a:lstStyle/>
          <a:p>
            <a:r>
              <a:rPr kumimoji="1" lang="en-US" altLang="ja-JP" b="1" dirty="0">
                <a:solidFill>
                  <a:srgbClr val="FF0000"/>
                </a:solidFill>
              </a:rPr>
              <a:t>Caution: If your blood pressure is too high, check with your teacher.</a:t>
            </a:r>
          </a:p>
          <a:p>
            <a:r>
              <a:rPr kumimoji="1" lang="en-US" altLang="ja-JP" b="1" dirty="0">
                <a:solidFill>
                  <a:srgbClr val="FF0000"/>
                </a:solidFill>
              </a:rPr>
              <a:t>*There is a risk of falling. Avoid the danger.</a:t>
            </a:r>
            <a:endParaRPr kumimoji="1" lang="ja-JP" altLang="en-US" b="1" dirty="0">
              <a:solidFill>
                <a:srgbClr val="FF0000"/>
              </a:solidFill>
            </a:endParaRPr>
          </a:p>
        </p:txBody>
      </p:sp>
      <p:sp>
        <p:nvSpPr>
          <p:cNvPr id="3" name="テキスト ボックス 2">
            <a:extLst>
              <a:ext uri="{FF2B5EF4-FFF2-40B4-BE49-F238E27FC236}">
                <a16:creationId xmlns:a16="http://schemas.microsoft.com/office/drawing/2014/main" id="{4663622D-F667-43AB-B90A-A0BBBE67E8CA}"/>
              </a:ext>
            </a:extLst>
          </p:cNvPr>
          <p:cNvSpPr txBox="1"/>
          <p:nvPr/>
        </p:nvSpPr>
        <p:spPr>
          <a:xfrm>
            <a:off x="9378970" y="6455948"/>
            <a:ext cx="2760692" cy="369332"/>
          </a:xfrm>
          <a:prstGeom prst="rect">
            <a:avLst/>
          </a:prstGeom>
          <a:noFill/>
        </p:spPr>
        <p:txBody>
          <a:bodyPr wrap="none" rtlCol="0">
            <a:spAutoFit/>
          </a:bodyPr>
          <a:lstStyle/>
          <a:p>
            <a:r>
              <a:rPr kumimoji="1" lang="en-US" altLang="ja-JP" dirty="0"/>
              <a:t>Reference: Rehab Cloud</a:t>
            </a:r>
            <a:endParaRPr kumimoji="1" lang="ja-JP" altLang="en-US" dirty="0"/>
          </a:p>
        </p:txBody>
      </p:sp>
      <p:sp>
        <p:nvSpPr>
          <p:cNvPr id="4" name="正方形/長方形 3">
            <a:extLst>
              <a:ext uri="{FF2B5EF4-FFF2-40B4-BE49-F238E27FC236}">
                <a16:creationId xmlns:a16="http://schemas.microsoft.com/office/drawing/2014/main" id="{302BC2CC-1DAE-48B8-8B96-0BB82A54F7E4}"/>
              </a:ext>
            </a:extLst>
          </p:cNvPr>
          <p:cNvSpPr/>
          <p:nvPr/>
        </p:nvSpPr>
        <p:spPr>
          <a:xfrm>
            <a:off x="4427986" y="5117466"/>
            <a:ext cx="7208512" cy="1477328"/>
          </a:xfrm>
          <a:prstGeom prst="rect">
            <a:avLst/>
          </a:prstGeom>
        </p:spPr>
        <p:txBody>
          <a:bodyPr wrap="square">
            <a:spAutoFit/>
          </a:bodyPr>
          <a:lstStyle/>
          <a:p>
            <a:r>
              <a:rPr lang="en-US" altLang="ja-JP" dirty="0">
                <a:solidFill>
                  <a:srgbClr val="333333"/>
                </a:solidFill>
                <a:latin typeface="Noto Sans JP"/>
              </a:rPr>
              <a:t>[FRT evaluation cutoff value]</a:t>
            </a:r>
          </a:p>
          <a:p>
            <a:pPr marL="342900" indent="-342900">
              <a:buAutoNum type="arabicPeriod"/>
            </a:pPr>
            <a:r>
              <a:rPr lang="en-US" altLang="ja-JP" dirty="0">
                <a:solidFill>
                  <a:srgbClr val="333333"/>
                </a:solidFill>
                <a:latin typeface="Noto Sans JP"/>
              </a:rPr>
              <a:t>For frail elderly, "less than 18.5 cm" has a high fall risk </a:t>
            </a:r>
          </a:p>
          <a:p>
            <a:pPr marL="342900" indent="-342900">
              <a:buAutoNum type="arabicPeriod"/>
            </a:pPr>
            <a:r>
              <a:rPr lang="en-US" altLang="ja-JP" dirty="0">
                <a:solidFill>
                  <a:srgbClr val="333333"/>
                </a:solidFill>
                <a:latin typeface="Noto Sans JP"/>
              </a:rPr>
              <a:t>For stroke hemiplegic patients, "less than 15 cm" has a high fall risk</a:t>
            </a:r>
          </a:p>
          <a:p>
            <a:pPr marL="342900" indent="-342900">
              <a:buAutoNum type="arabicPeriod"/>
            </a:pPr>
            <a:r>
              <a:rPr lang="en-US" altLang="ja-JP" dirty="0">
                <a:solidFill>
                  <a:srgbClr val="333333"/>
                </a:solidFill>
                <a:latin typeface="Noto Sans JP"/>
              </a:rPr>
              <a:t>For Parkinson's disease patients, "less than 31.75 cm" has a high fall risk high risk</a:t>
            </a:r>
            <a:endParaRPr lang="ja-JP" altLang="en-US" b="0" i="0" dirty="0">
              <a:solidFill>
                <a:srgbClr val="333333"/>
              </a:solidFill>
              <a:effectLst/>
              <a:latin typeface="Noto Sans JP"/>
            </a:endParaRPr>
          </a:p>
        </p:txBody>
      </p:sp>
      <p:sp>
        <p:nvSpPr>
          <p:cNvPr id="5" name="正方形/長方形 4">
            <a:extLst>
              <a:ext uri="{FF2B5EF4-FFF2-40B4-BE49-F238E27FC236}">
                <a16:creationId xmlns:a16="http://schemas.microsoft.com/office/drawing/2014/main" id="{ECAA3310-3181-4DFC-9B4B-D1DB44A5A05A}"/>
              </a:ext>
            </a:extLst>
          </p:cNvPr>
          <p:cNvSpPr/>
          <p:nvPr/>
        </p:nvSpPr>
        <p:spPr>
          <a:xfrm>
            <a:off x="4427986" y="3852495"/>
            <a:ext cx="7558274" cy="1200329"/>
          </a:xfrm>
          <a:prstGeom prst="rect">
            <a:avLst/>
          </a:prstGeom>
          <a:solidFill>
            <a:schemeClr val="accent4">
              <a:lumMod val="20000"/>
              <a:lumOff val="80000"/>
            </a:schemeClr>
          </a:solidFill>
        </p:spPr>
        <p:txBody>
          <a:bodyPr wrap="square">
            <a:spAutoFit/>
          </a:bodyPr>
          <a:lstStyle/>
          <a:p>
            <a:r>
              <a:rPr lang="en-US" altLang="ja-JP" dirty="0">
                <a:solidFill>
                  <a:srgbClr val="333333"/>
                </a:solidFill>
                <a:latin typeface="Noto Sans JP"/>
              </a:rPr>
              <a:t>The average measured value is 25 to 30 cm, and if the reach is 30 cm or more, the risk of falling is low.</a:t>
            </a:r>
          </a:p>
          <a:p>
            <a:r>
              <a:rPr lang="en-US" altLang="ja-JP" dirty="0">
                <a:solidFill>
                  <a:srgbClr val="333333"/>
                </a:solidFill>
                <a:latin typeface="Noto Sans JP"/>
              </a:rPr>
              <a:t>If it is less than 20 cm, it is very easy to lose balance and is in a dangerous state.</a:t>
            </a:r>
          </a:p>
          <a:p>
            <a:r>
              <a:rPr lang="en-US" altLang="ja-JP" dirty="0">
                <a:solidFill>
                  <a:srgbClr val="333333"/>
                </a:solidFill>
                <a:latin typeface="Noto Sans JP"/>
              </a:rPr>
              <a:t>There is a risk of falling at 20-25cm</a:t>
            </a:r>
          </a:p>
        </p:txBody>
      </p:sp>
    </p:spTree>
    <p:extLst>
      <p:ext uri="{BB962C8B-B14F-4D97-AF65-F5344CB8AC3E}">
        <p14:creationId xmlns:p14="http://schemas.microsoft.com/office/powerpoint/2010/main" val="1404547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ABF5867B-19DE-4BF0-BFE3-A8CA87219006}"/>
              </a:ext>
            </a:extLst>
          </p:cNvPr>
          <p:cNvPicPr>
            <a:picLocks noChangeAspect="1"/>
          </p:cNvPicPr>
          <p:nvPr/>
        </p:nvPicPr>
        <p:blipFill rotWithShape="1">
          <a:blip r:embed="rId2"/>
          <a:srcRect l="27146" t="13217" r="54496" b="56925"/>
          <a:stretch/>
        </p:blipFill>
        <p:spPr>
          <a:xfrm>
            <a:off x="611084" y="2567592"/>
            <a:ext cx="3586011" cy="3888356"/>
          </a:xfrm>
          <a:prstGeom prst="rect">
            <a:avLst/>
          </a:prstGeom>
        </p:spPr>
      </p:pic>
      <p:sp>
        <p:nvSpPr>
          <p:cNvPr id="19" name="テキスト ボックス 18">
            <a:extLst>
              <a:ext uri="{FF2B5EF4-FFF2-40B4-BE49-F238E27FC236}">
                <a16:creationId xmlns:a16="http://schemas.microsoft.com/office/drawing/2014/main" id="{45DA0048-AF6E-4013-9C10-E7DDCBD5998B}"/>
              </a:ext>
            </a:extLst>
          </p:cNvPr>
          <p:cNvSpPr txBox="1"/>
          <p:nvPr/>
        </p:nvSpPr>
        <p:spPr>
          <a:xfrm>
            <a:off x="115484" y="1655063"/>
            <a:ext cx="5133172" cy="646331"/>
          </a:xfrm>
          <a:prstGeom prst="rect">
            <a:avLst/>
          </a:prstGeom>
          <a:noFill/>
        </p:spPr>
        <p:txBody>
          <a:bodyPr wrap="square" rtlCol="0">
            <a:spAutoFit/>
          </a:bodyPr>
          <a:lstStyle/>
          <a:p>
            <a:r>
              <a:rPr kumimoji="1" lang="ja-JP" altLang="en-US" dirty="0">
                <a:solidFill>
                  <a:srgbClr val="0000FF"/>
                </a:solidFill>
                <a:latin typeface="UD デジタル 教科書体 NK-B" panose="02020700000000000000" pitchFamily="18" charset="-128"/>
                <a:ea typeface="UD デジタル 教科書体 NK-B" panose="02020700000000000000" pitchFamily="18" charset="-128"/>
              </a:rPr>
              <a:t>③</a:t>
            </a:r>
            <a:r>
              <a:rPr kumimoji="1" lang="en-US" altLang="ja-JP" dirty="0">
                <a:solidFill>
                  <a:srgbClr val="0000FF"/>
                </a:solidFill>
                <a:latin typeface="UD デジタル 教科書体 NK-B" panose="02020700000000000000" pitchFamily="18" charset="-128"/>
                <a:ea typeface="UD デジタル 教科書体 NK-B" panose="02020700000000000000" pitchFamily="18" charset="-128"/>
              </a:rPr>
              <a:t> </a:t>
            </a:r>
            <a:r>
              <a:rPr kumimoji="1" lang="ja-JP" altLang="en-US" dirty="0">
                <a:solidFill>
                  <a:srgbClr val="0000FF"/>
                </a:solidFill>
                <a:latin typeface="UD デジタル 教科書体 NK-B" panose="02020700000000000000" pitchFamily="18" charset="-128"/>
                <a:ea typeface="UD デジタル 教科書体 NK-B" panose="02020700000000000000" pitchFamily="18" charset="-128"/>
              </a:rPr>
              <a:t>ファンクショナル・リーチ・テスト（バランス能力）</a:t>
            </a:r>
            <a:endParaRPr kumimoji="1" lang="en-US" altLang="ja-JP" dirty="0">
              <a:solidFill>
                <a:srgbClr val="0000FF"/>
              </a:solidFill>
              <a:latin typeface="UD デジタル 教科書体 NK-B" panose="02020700000000000000" pitchFamily="18" charset="-128"/>
              <a:ea typeface="UD デジタル 教科書体 NK-B" panose="02020700000000000000" pitchFamily="18" charset="-128"/>
            </a:endParaRPr>
          </a:p>
          <a:p>
            <a:r>
              <a:rPr kumimoji="1" lang="en-US" altLang="ja-JP" dirty="0">
                <a:solidFill>
                  <a:srgbClr val="0000FF"/>
                </a:solidFill>
                <a:latin typeface="UD デジタル 教科書体 NK-B" panose="02020700000000000000" pitchFamily="18" charset="-128"/>
                <a:ea typeface="UD デジタル 教科書体 NK-B" panose="02020700000000000000" pitchFamily="18" charset="-128"/>
              </a:rPr>
              <a:t>Functional reach test (balance)</a:t>
            </a:r>
          </a:p>
        </p:txBody>
      </p:sp>
      <p:sp>
        <p:nvSpPr>
          <p:cNvPr id="22" name="タイトル 1">
            <a:extLst>
              <a:ext uri="{FF2B5EF4-FFF2-40B4-BE49-F238E27FC236}">
                <a16:creationId xmlns:a16="http://schemas.microsoft.com/office/drawing/2014/main" id="{0FF1050A-F9DD-4330-BB08-2DCAE49C08EA}"/>
              </a:ext>
            </a:extLst>
          </p:cNvPr>
          <p:cNvSpPr>
            <a:spLocks noGrp="1"/>
          </p:cNvSpPr>
          <p:nvPr>
            <p:ph type="title"/>
          </p:nvPr>
        </p:nvSpPr>
        <p:spPr>
          <a:xfrm>
            <a:off x="737303" y="145947"/>
            <a:ext cx="11454697" cy="1298993"/>
          </a:xfrm>
        </p:spPr>
        <p:txBody>
          <a:bodyPr>
            <a:normAutofit/>
          </a:bodyPr>
          <a:lstStyle/>
          <a:p>
            <a:r>
              <a:rPr lang="en-US" altLang="ja-JP" sz="4800" b="1" dirty="0"/>
              <a:t>IV. </a:t>
            </a:r>
            <a:r>
              <a:rPr lang="ja-JP" altLang="en-US" sz="4800" b="1" dirty="0"/>
              <a:t>運動機能計測　</a:t>
            </a:r>
            <a:r>
              <a:rPr lang="en-US" altLang="ja-JP" sz="2800" b="1" dirty="0"/>
              <a:t>Physical performance measurements</a:t>
            </a:r>
            <a:endParaRPr kumimoji="1" lang="ja-JP" altLang="en-US" sz="3100" b="1" dirty="0"/>
          </a:p>
        </p:txBody>
      </p:sp>
      <p:sp>
        <p:nvSpPr>
          <p:cNvPr id="23" name="テキスト ボックス 22"/>
          <p:cNvSpPr txBox="1"/>
          <p:nvPr/>
        </p:nvSpPr>
        <p:spPr>
          <a:xfrm>
            <a:off x="4406274" y="2424720"/>
            <a:ext cx="7501128" cy="4524315"/>
          </a:xfrm>
          <a:prstGeom prst="rect">
            <a:avLst/>
          </a:prstGeom>
          <a:noFill/>
        </p:spPr>
        <p:txBody>
          <a:bodyPr wrap="square" rtlCol="0">
            <a:spAutoFit/>
          </a:bodyPr>
          <a:lstStyle/>
          <a:p>
            <a:pPr algn="just"/>
            <a:r>
              <a:rPr kumimoji="1" lang="en-US" altLang="ja-JP" sz="1600" dirty="0"/>
              <a:t>3. Procedure and notes</a:t>
            </a:r>
          </a:p>
          <a:p>
            <a:pPr algn="just"/>
            <a:r>
              <a:rPr kumimoji="1" lang="en-US" altLang="ja-JP" sz="1600" dirty="0"/>
              <a:t>(1) Initial posture: Stand sideways facing the wall, spread both legs, and assume a stable basic standing posture. The line connecting the acromion, greater trochanter (lumbar joint), and lateral malleolus (ankle) stands perpendicular to the floor.</a:t>
            </a:r>
          </a:p>
          <a:p>
            <a:pPr algn="just"/>
            <a:r>
              <a:rPr kumimoji="1" lang="en-US" altLang="ja-JP" sz="1600" dirty="0"/>
              <a:t>(2) Hold hands lightly, raise both arms to shoulder height, and be careful not to rotate the trunk. * When using the device as shown on the left, extend the fingers of both hands.</a:t>
            </a:r>
          </a:p>
          <a:p>
            <a:pPr algn="just"/>
            <a:r>
              <a:rPr kumimoji="1" lang="en-US" altLang="ja-JP" sz="1600" dirty="0"/>
              <a:t>③ Lower one arm and mark the tip of the fist (metacarpophalangeal joint) extended to shoulder height.</a:t>
            </a:r>
          </a:p>
          <a:p>
            <a:pPr algn="just"/>
            <a:r>
              <a:rPr kumimoji="1" lang="en-US" altLang="ja-JP" sz="1600" dirty="0"/>
              <a:t>(4) While maintaining the height of the fist as much as possible, extend the hand as far forward as possible without moving the leg to mark the longest point. *You can raise your heels and stand on your toes, but be careful not to fall.</a:t>
            </a:r>
          </a:p>
          <a:p>
            <a:pPr algn="just"/>
            <a:r>
              <a:rPr kumimoji="1" lang="en-US" altLang="ja-JP" sz="1600" dirty="0"/>
              <a:t>⑤Return to the starting posture, and this is the first time. Lean against the wall, step forward, and if you can't return to the original state, measure again.</a:t>
            </a:r>
          </a:p>
          <a:p>
            <a:pPr algn="just"/>
            <a:r>
              <a:rPr kumimoji="1" lang="en-US" altLang="ja-JP" sz="1600" dirty="0"/>
              <a:t>⑥ Perform the measurement twice. The second time, tell them, "Let's try a little harder."</a:t>
            </a:r>
          </a:p>
        </p:txBody>
      </p:sp>
      <p:sp>
        <p:nvSpPr>
          <p:cNvPr id="24" name="テキスト ボックス 23"/>
          <p:cNvSpPr txBox="1"/>
          <p:nvPr/>
        </p:nvSpPr>
        <p:spPr>
          <a:xfrm>
            <a:off x="5248656" y="1655064"/>
            <a:ext cx="6093335" cy="523220"/>
          </a:xfrm>
          <a:prstGeom prst="rect">
            <a:avLst/>
          </a:prstGeom>
          <a:noFill/>
        </p:spPr>
        <p:txBody>
          <a:bodyPr wrap="none" rtlCol="0">
            <a:spAutoFit/>
          </a:bodyPr>
          <a:lstStyle/>
          <a:p>
            <a:r>
              <a:rPr kumimoji="1" lang="en-US" altLang="ja-JP" sz="1400" b="1" dirty="0">
                <a:solidFill>
                  <a:srgbClr val="FF0000"/>
                </a:solidFill>
              </a:rPr>
              <a:t>Caution: If your blood pressure is too high, check with your teacher.</a:t>
            </a:r>
          </a:p>
          <a:p>
            <a:r>
              <a:rPr kumimoji="1" lang="en-US" altLang="ja-JP" sz="1400" b="1" dirty="0">
                <a:solidFill>
                  <a:srgbClr val="FF0000"/>
                </a:solidFill>
              </a:rPr>
              <a:t>*There is a risk of falling. Avoid the danger.</a:t>
            </a:r>
            <a:endParaRPr kumimoji="1" lang="ja-JP" altLang="en-US" sz="1400" b="1" dirty="0">
              <a:solidFill>
                <a:srgbClr val="FF0000"/>
              </a:solidFill>
            </a:endParaRPr>
          </a:p>
        </p:txBody>
      </p:sp>
    </p:spTree>
    <p:extLst>
      <p:ext uri="{BB962C8B-B14F-4D97-AF65-F5344CB8AC3E}">
        <p14:creationId xmlns:p14="http://schemas.microsoft.com/office/powerpoint/2010/main" val="370166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A8016948-9F30-4E6F-8464-48FD79241F32}"/>
              </a:ext>
            </a:extLst>
          </p:cNvPr>
          <p:cNvPicPr>
            <a:picLocks noChangeAspect="1"/>
          </p:cNvPicPr>
          <p:nvPr/>
        </p:nvPicPr>
        <p:blipFill rotWithShape="1">
          <a:blip r:embed="rId2"/>
          <a:srcRect l="51069" t="47942" r="36293" b="24521"/>
          <a:stretch/>
        </p:blipFill>
        <p:spPr>
          <a:xfrm>
            <a:off x="703036" y="2459736"/>
            <a:ext cx="2612395" cy="3794760"/>
          </a:xfrm>
          <a:prstGeom prst="rect">
            <a:avLst/>
          </a:prstGeom>
        </p:spPr>
      </p:pic>
      <p:sp>
        <p:nvSpPr>
          <p:cNvPr id="18" name="テキスト ボックス 17">
            <a:extLst>
              <a:ext uri="{FF2B5EF4-FFF2-40B4-BE49-F238E27FC236}">
                <a16:creationId xmlns:a16="http://schemas.microsoft.com/office/drawing/2014/main" id="{FE79BCC2-7436-4BC7-85C7-72492537DB63}"/>
              </a:ext>
            </a:extLst>
          </p:cNvPr>
          <p:cNvSpPr txBox="1"/>
          <p:nvPr/>
        </p:nvSpPr>
        <p:spPr>
          <a:xfrm>
            <a:off x="337690" y="1367132"/>
            <a:ext cx="3886838" cy="830997"/>
          </a:xfrm>
          <a:prstGeom prst="rect">
            <a:avLst/>
          </a:prstGeom>
          <a:noFill/>
        </p:spPr>
        <p:txBody>
          <a:bodyPr wrap="square" rtlCol="0">
            <a:spAutoFit/>
          </a:bodyPr>
          <a:lstStyle/>
          <a:p>
            <a:r>
              <a:rPr kumimoji="1" lang="ja-JP" altLang="en-US" sz="1600" dirty="0">
                <a:solidFill>
                  <a:srgbClr val="0000FF"/>
                </a:solidFill>
                <a:latin typeface="UD デジタル 教科書体 NK-B" panose="02020700000000000000" pitchFamily="18" charset="-128"/>
                <a:ea typeface="UD デジタル 教科書体 NK-B" panose="02020700000000000000" pitchFamily="18" charset="-128"/>
              </a:rPr>
              <a:t>④</a:t>
            </a:r>
            <a:r>
              <a:rPr kumimoji="1" lang="en-US" altLang="ja-JP" sz="1600" dirty="0">
                <a:solidFill>
                  <a:srgbClr val="0000FF"/>
                </a:solidFill>
                <a:latin typeface="UD デジタル 教科書体 NK-B" panose="02020700000000000000" pitchFamily="18" charset="-128"/>
                <a:ea typeface="UD デジタル 教科書体 NK-B" panose="02020700000000000000" pitchFamily="18" charset="-128"/>
              </a:rPr>
              <a:t> </a:t>
            </a:r>
            <a:r>
              <a:rPr kumimoji="1" lang="ja-JP" altLang="en-US" sz="1600" dirty="0">
                <a:solidFill>
                  <a:srgbClr val="0000FF"/>
                </a:solidFill>
                <a:latin typeface="UD デジタル 教科書体 NK-B" panose="02020700000000000000" pitchFamily="18" charset="-128"/>
                <a:ea typeface="UD デジタル 教科書体 NK-B" panose="02020700000000000000" pitchFamily="18" charset="-128"/>
              </a:rPr>
              <a:t>片足立ち時間（目を開ける）</a:t>
            </a:r>
            <a:endParaRPr kumimoji="1" lang="en-US" altLang="ja-JP" sz="1600" dirty="0">
              <a:solidFill>
                <a:srgbClr val="0000FF"/>
              </a:solidFill>
              <a:latin typeface="UD デジタル 教科書体 NK-B" panose="02020700000000000000" pitchFamily="18" charset="-128"/>
              <a:ea typeface="UD デジタル 教科書体 NK-B" panose="02020700000000000000" pitchFamily="18" charset="-128"/>
            </a:endParaRPr>
          </a:p>
          <a:p>
            <a:r>
              <a:rPr kumimoji="1" lang="en-US" altLang="ja-JP" sz="1600" dirty="0">
                <a:solidFill>
                  <a:srgbClr val="0000FF"/>
                </a:solidFill>
                <a:latin typeface="UD デジタル 教科書体 NK-B" panose="02020700000000000000" pitchFamily="18" charset="-128"/>
                <a:ea typeface="UD デジタル 教科書体 NK-B" panose="02020700000000000000" pitchFamily="18" charset="-128"/>
              </a:rPr>
              <a:t>Standing on one leg with eye open </a:t>
            </a:r>
          </a:p>
          <a:p>
            <a:r>
              <a:rPr kumimoji="1" lang="en-US" altLang="ja-JP" sz="1600" dirty="0">
                <a:solidFill>
                  <a:srgbClr val="0000FF"/>
                </a:solidFill>
                <a:latin typeface="UD デジタル 教科書体 NK-B" panose="02020700000000000000" pitchFamily="18" charset="-128"/>
                <a:ea typeface="UD デジタル 教科書体 NK-B" panose="02020700000000000000" pitchFamily="18" charset="-128"/>
              </a:rPr>
              <a:t>    (Equilibrium ability)</a:t>
            </a:r>
            <a:endParaRPr kumimoji="1" lang="ja-JP" altLang="en-US" sz="1600" dirty="0">
              <a:solidFill>
                <a:srgbClr val="0000FF"/>
              </a:solidFill>
              <a:latin typeface="UD デジタル 教科書体 NK-B" panose="02020700000000000000" pitchFamily="18" charset="-128"/>
              <a:ea typeface="UD デジタル 教科書体 NK-B" panose="02020700000000000000" pitchFamily="18" charset="-128"/>
            </a:endParaRPr>
          </a:p>
        </p:txBody>
      </p:sp>
      <p:sp>
        <p:nvSpPr>
          <p:cNvPr id="22" name="タイトル 1">
            <a:extLst>
              <a:ext uri="{FF2B5EF4-FFF2-40B4-BE49-F238E27FC236}">
                <a16:creationId xmlns:a16="http://schemas.microsoft.com/office/drawing/2014/main" id="{0FF1050A-F9DD-4330-BB08-2DCAE49C08EA}"/>
              </a:ext>
            </a:extLst>
          </p:cNvPr>
          <p:cNvSpPr>
            <a:spLocks noGrp="1"/>
          </p:cNvSpPr>
          <p:nvPr>
            <p:ph type="title"/>
          </p:nvPr>
        </p:nvSpPr>
        <p:spPr>
          <a:xfrm>
            <a:off x="737303" y="145947"/>
            <a:ext cx="11454697" cy="1298993"/>
          </a:xfrm>
        </p:spPr>
        <p:txBody>
          <a:bodyPr>
            <a:normAutofit/>
          </a:bodyPr>
          <a:lstStyle/>
          <a:p>
            <a:r>
              <a:rPr lang="en-US" altLang="ja-JP" sz="4800" b="1" dirty="0"/>
              <a:t>IV. </a:t>
            </a:r>
            <a:r>
              <a:rPr lang="ja-JP" altLang="en-US" sz="4800" b="1" dirty="0"/>
              <a:t>運動機能計測　</a:t>
            </a:r>
            <a:r>
              <a:rPr lang="en-US" altLang="ja-JP" sz="2800" b="1" dirty="0"/>
              <a:t>Physical performance measurements</a:t>
            </a:r>
            <a:endParaRPr kumimoji="1" lang="ja-JP" altLang="en-US" sz="3100" b="1" dirty="0"/>
          </a:p>
        </p:txBody>
      </p:sp>
      <p:sp>
        <p:nvSpPr>
          <p:cNvPr id="23" name="テキスト ボックス 22"/>
          <p:cNvSpPr txBox="1"/>
          <p:nvPr/>
        </p:nvSpPr>
        <p:spPr>
          <a:xfrm>
            <a:off x="3739896" y="2333685"/>
            <a:ext cx="8019288" cy="3046988"/>
          </a:xfrm>
          <a:prstGeom prst="rect">
            <a:avLst/>
          </a:prstGeom>
          <a:noFill/>
        </p:spPr>
        <p:txBody>
          <a:bodyPr wrap="square" rtlCol="0">
            <a:spAutoFit/>
          </a:bodyPr>
          <a:lstStyle/>
          <a:p>
            <a:r>
              <a:rPr lang="en-US" altLang="ja-JP" sz="1600" dirty="0"/>
              <a:t>1. Purpose</a:t>
            </a:r>
          </a:p>
          <a:p>
            <a:r>
              <a:rPr lang="en-US" altLang="ja-JP" sz="1600" dirty="0"/>
              <a:t>An evaluation method for examining leg muscle strength and balance function. The evaluation of standing on one leg is one of the functional evaluation criteria for diagnosing "musculoskeletal instability symptoms" along with the TUG evaluation by the Japanese Orthopedic Association.</a:t>
            </a:r>
          </a:p>
          <a:p>
            <a:endParaRPr lang="en-US" altLang="ja-JP" sz="1600" dirty="0"/>
          </a:p>
          <a:p>
            <a:endParaRPr lang="en-US" altLang="ja-JP" sz="1600" dirty="0"/>
          </a:p>
          <a:p>
            <a:r>
              <a:rPr lang="en-US" altLang="ja-JP" sz="1600" dirty="0"/>
              <a:t>2. Evaluation</a:t>
            </a:r>
          </a:p>
          <a:p>
            <a:r>
              <a:rPr lang="en-US" altLang="ja-JP" sz="1600" dirty="0"/>
              <a:t>The risk of locomotor instability increases in ``less than 15 seconds'' when standing on one leg with eyes open</a:t>
            </a:r>
          </a:p>
          <a:p>
            <a:r>
              <a:rPr lang="en-US" altLang="ja-JP" sz="1600" dirty="0"/>
              <a:t>Standing on one leg with eyes closed for 5 seconds or less, standing on one leg with eyes open for 20 seconds or less increases risk of falling</a:t>
            </a:r>
          </a:p>
        </p:txBody>
      </p:sp>
      <p:sp>
        <p:nvSpPr>
          <p:cNvPr id="24" name="テキスト ボックス 23"/>
          <p:cNvSpPr txBox="1"/>
          <p:nvPr/>
        </p:nvSpPr>
        <p:spPr>
          <a:xfrm>
            <a:off x="5184648" y="1243584"/>
            <a:ext cx="6505307" cy="923330"/>
          </a:xfrm>
          <a:prstGeom prst="rect">
            <a:avLst/>
          </a:prstGeom>
          <a:noFill/>
        </p:spPr>
        <p:txBody>
          <a:bodyPr wrap="none" rtlCol="0">
            <a:spAutoFit/>
          </a:bodyPr>
          <a:lstStyle/>
          <a:p>
            <a:r>
              <a:rPr kumimoji="1" lang="en-US" altLang="ja-JP" b="1" dirty="0">
                <a:solidFill>
                  <a:srgbClr val="FF0000"/>
                </a:solidFill>
              </a:rPr>
              <a:t>Caution: There is a risk of falling. Avoid the danger.</a:t>
            </a:r>
          </a:p>
          <a:p>
            <a:r>
              <a:rPr kumimoji="1" lang="en-US" altLang="ja-JP" b="1" dirty="0">
                <a:solidFill>
                  <a:srgbClr val="FF0000"/>
                </a:solidFill>
              </a:rPr>
              <a:t>Caution: Time will be measured, so please work in pairs.</a:t>
            </a:r>
          </a:p>
          <a:p>
            <a:r>
              <a:rPr kumimoji="1" lang="en-US" altLang="ja-JP" b="1" dirty="0">
                <a:solidFill>
                  <a:srgbClr val="FF0000"/>
                </a:solidFill>
              </a:rPr>
              <a:t>A stopwatch is required.</a:t>
            </a:r>
            <a:endParaRPr kumimoji="1" lang="ja-JP" altLang="en-US" b="1" dirty="0">
              <a:solidFill>
                <a:srgbClr val="FF0000"/>
              </a:solidFill>
            </a:endParaRPr>
          </a:p>
        </p:txBody>
      </p:sp>
      <p:sp>
        <p:nvSpPr>
          <p:cNvPr id="2" name="正方形/長方形 1">
            <a:extLst>
              <a:ext uri="{FF2B5EF4-FFF2-40B4-BE49-F238E27FC236}">
                <a16:creationId xmlns:a16="http://schemas.microsoft.com/office/drawing/2014/main" id="{A03B7B2B-5F6A-48EA-B36B-C19BF17C47B2}"/>
              </a:ext>
            </a:extLst>
          </p:cNvPr>
          <p:cNvSpPr/>
          <p:nvPr/>
        </p:nvSpPr>
        <p:spPr>
          <a:xfrm>
            <a:off x="6464651" y="6459462"/>
            <a:ext cx="6096000" cy="307777"/>
          </a:xfrm>
          <a:prstGeom prst="rect">
            <a:avLst/>
          </a:prstGeom>
        </p:spPr>
        <p:txBody>
          <a:bodyPr>
            <a:spAutoFit/>
          </a:bodyPr>
          <a:lstStyle/>
          <a:p>
            <a:r>
              <a:rPr lang="ja-JP" altLang="en-US" sz="1400" dirty="0">
                <a:solidFill>
                  <a:srgbClr val="333333"/>
                </a:solidFill>
                <a:latin typeface="Noto Sans JP"/>
              </a:rPr>
              <a:t>（参考文献：</a:t>
            </a:r>
            <a:r>
              <a:rPr lang="en-US" altLang="ja-JP" sz="1400" dirty="0">
                <a:solidFill>
                  <a:srgbClr val="333333"/>
                </a:solidFill>
                <a:latin typeface="Noto Sans JP"/>
              </a:rPr>
              <a:t>PT</a:t>
            </a:r>
            <a:r>
              <a:rPr lang="ja-JP" altLang="en-US" sz="1400" dirty="0">
                <a:solidFill>
                  <a:srgbClr val="333333"/>
                </a:solidFill>
                <a:latin typeface="Noto Sans JP"/>
              </a:rPr>
              <a:t>ジャーナル </a:t>
            </a:r>
            <a:r>
              <a:rPr lang="en-US" altLang="ja-JP" sz="1400" dirty="0">
                <a:solidFill>
                  <a:srgbClr val="333333"/>
                </a:solidFill>
                <a:latin typeface="Noto Sans JP"/>
              </a:rPr>
              <a:t>2009,9 </a:t>
            </a:r>
            <a:r>
              <a:rPr lang="ja-JP" altLang="en-US" sz="1400" dirty="0">
                <a:solidFill>
                  <a:srgbClr val="333333"/>
                </a:solidFill>
                <a:latin typeface="Noto Sans JP"/>
              </a:rPr>
              <a:t>高齢者の運動機能と理学療法）</a:t>
            </a:r>
            <a:endParaRPr lang="ja-JP" altLang="en-US" sz="1400" dirty="0"/>
          </a:p>
        </p:txBody>
      </p:sp>
      <p:sp>
        <p:nvSpPr>
          <p:cNvPr id="3" name="正方形/長方形 2">
            <a:extLst>
              <a:ext uri="{FF2B5EF4-FFF2-40B4-BE49-F238E27FC236}">
                <a16:creationId xmlns:a16="http://schemas.microsoft.com/office/drawing/2014/main" id="{974D8C88-84BC-45B7-8F74-24EEF959AC99}"/>
              </a:ext>
            </a:extLst>
          </p:cNvPr>
          <p:cNvSpPr/>
          <p:nvPr/>
        </p:nvSpPr>
        <p:spPr>
          <a:xfrm>
            <a:off x="3870960" y="5438421"/>
            <a:ext cx="3940426" cy="923330"/>
          </a:xfrm>
          <a:prstGeom prst="rect">
            <a:avLst/>
          </a:prstGeom>
        </p:spPr>
        <p:txBody>
          <a:bodyPr wrap="square">
            <a:spAutoFit/>
          </a:bodyPr>
          <a:lstStyle/>
          <a:p>
            <a:r>
              <a:rPr lang="en-US" altLang="ja-JP" dirty="0">
                <a:solidFill>
                  <a:srgbClr val="333333"/>
                </a:solidFill>
                <a:latin typeface="Noto Sans JP"/>
              </a:rPr>
              <a:t>Target value by age (reference value)</a:t>
            </a:r>
            <a:r>
              <a:rPr lang="ja-JP" altLang="en-US" dirty="0">
                <a:solidFill>
                  <a:srgbClr val="333333"/>
                </a:solidFill>
                <a:latin typeface="Noto Sans JP"/>
              </a:rPr>
              <a:t>　</a:t>
            </a:r>
          </a:p>
          <a:p>
            <a:r>
              <a:rPr lang="en-US" altLang="ja-JP" dirty="0">
                <a:solidFill>
                  <a:srgbClr val="333333"/>
                </a:solidFill>
                <a:latin typeface="Noto Sans JP"/>
              </a:rPr>
              <a:t>60s: 70 seconds</a:t>
            </a:r>
          </a:p>
          <a:p>
            <a:r>
              <a:rPr lang="en-US" altLang="ja-JP" dirty="0">
                <a:solidFill>
                  <a:srgbClr val="333333"/>
                </a:solidFill>
                <a:latin typeface="Noto Sans JP"/>
              </a:rPr>
              <a:t>80s: 10 seconds</a:t>
            </a:r>
            <a:endParaRPr lang="ja-JP" altLang="en-US" b="0" i="0" dirty="0">
              <a:solidFill>
                <a:srgbClr val="333333"/>
              </a:solidFill>
              <a:effectLst/>
              <a:latin typeface="Noto Sans JP"/>
            </a:endParaRPr>
          </a:p>
        </p:txBody>
      </p:sp>
      <p:sp>
        <p:nvSpPr>
          <p:cNvPr id="4" name="正方形/長方形 3">
            <a:extLst>
              <a:ext uri="{FF2B5EF4-FFF2-40B4-BE49-F238E27FC236}">
                <a16:creationId xmlns:a16="http://schemas.microsoft.com/office/drawing/2014/main" id="{E2F8E692-9FD9-487C-86FF-978AE1D224D2}"/>
              </a:ext>
            </a:extLst>
          </p:cNvPr>
          <p:cNvSpPr/>
          <p:nvPr/>
        </p:nvSpPr>
        <p:spPr>
          <a:xfrm>
            <a:off x="6606511" y="6167041"/>
            <a:ext cx="4265911" cy="369332"/>
          </a:xfrm>
          <a:prstGeom prst="rect">
            <a:avLst/>
          </a:prstGeom>
        </p:spPr>
        <p:txBody>
          <a:bodyPr wrap="none">
            <a:spAutoFit/>
          </a:bodyPr>
          <a:lstStyle/>
          <a:p>
            <a:r>
              <a:rPr lang="ja-JP" altLang="en-US" dirty="0"/>
              <a:t>参照：</a:t>
            </a:r>
            <a:r>
              <a:rPr lang="en-US" altLang="ja-JP" dirty="0"/>
              <a:t>https://rehab.cloud/mag/3573/</a:t>
            </a:r>
            <a:endParaRPr lang="ja-JP" altLang="en-US" dirty="0"/>
          </a:p>
        </p:txBody>
      </p:sp>
    </p:spTree>
    <p:extLst>
      <p:ext uri="{BB962C8B-B14F-4D97-AF65-F5344CB8AC3E}">
        <p14:creationId xmlns:p14="http://schemas.microsoft.com/office/powerpoint/2010/main" val="196587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A8016948-9F30-4E6F-8464-48FD79241F32}"/>
              </a:ext>
            </a:extLst>
          </p:cNvPr>
          <p:cNvPicPr>
            <a:picLocks noChangeAspect="1"/>
          </p:cNvPicPr>
          <p:nvPr/>
        </p:nvPicPr>
        <p:blipFill rotWithShape="1">
          <a:blip r:embed="rId2"/>
          <a:srcRect l="51069" t="47942" r="36293" b="24521"/>
          <a:stretch/>
        </p:blipFill>
        <p:spPr>
          <a:xfrm>
            <a:off x="703036" y="2459736"/>
            <a:ext cx="2612395" cy="3794760"/>
          </a:xfrm>
          <a:prstGeom prst="rect">
            <a:avLst/>
          </a:prstGeom>
        </p:spPr>
      </p:pic>
      <p:sp>
        <p:nvSpPr>
          <p:cNvPr id="18" name="テキスト ボックス 17">
            <a:extLst>
              <a:ext uri="{FF2B5EF4-FFF2-40B4-BE49-F238E27FC236}">
                <a16:creationId xmlns:a16="http://schemas.microsoft.com/office/drawing/2014/main" id="{FE79BCC2-7436-4BC7-85C7-72492537DB63}"/>
              </a:ext>
            </a:extLst>
          </p:cNvPr>
          <p:cNvSpPr txBox="1"/>
          <p:nvPr/>
        </p:nvSpPr>
        <p:spPr>
          <a:xfrm>
            <a:off x="337690" y="1367132"/>
            <a:ext cx="3886838" cy="830997"/>
          </a:xfrm>
          <a:prstGeom prst="rect">
            <a:avLst/>
          </a:prstGeom>
          <a:noFill/>
        </p:spPr>
        <p:txBody>
          <a:bodyPr wrap="square" rtlCol="0">
            <a:spAutoFit/>
          </a:bodyPr>
          <a:lstStyle/>
          <a:p>
            <a:r>
              <a:rPr kumimoji="1" lang="ja-JP" altLang="en-US" sz="1600" dirty="0">
                <a:solidFill>
                  <a:srgbClr val="0000FF"/>
                </a:solidFill>
                <a:latin typeface="UD デジタル 教科書体 NK-B" panose="02020700000000000000" pitchFamily="18" charset="-128"/>
                <a:ea typeface="UD デジタル 教科書体 NK-B" panose="02020700000000000000" pitchFamily="18" charset="-128"/>
              </a:rPr>
              <a:t>④</a:t>
            </a:r>
            <a:r>
              <a:rPr kumimoji="1" lang="en-US" altLang="ja-JP" sz="1600" dirty="0">
                <a:solidFill>
                  <a:srgbClr val="0000FF"/>
                </a:solidFill>
                <a:latin typeface="UD デジタル 教科書体 NK-B" panose="02020700000000000000" pitchFamily="18" charset="-128"/>
                <a:ea typeface="UD デジタル 教科書体 NK-B" panose="02020700000000000000" pitchFamily="18" charset="-128"/>
              </a:rPr>
              <a:t> </a:t>
            </a:r>
            <a:r>
              <a:rPr kumimoji="1" lang="ja-JP" altLang="en-US" sz="1600" dirty="0">
                <a:solidFill>
                  <a:srgbClr val="0000FF"/>
                </a:solidFill>
                <a:latin typeface="UD デジタル 教科書体 NK-B" panose="02020700000000000000" pitchFamily="18" charset="-128"/>
                <a:ea typeface="UD デジタル 教科書体 NK-B" panose="02020700000000000000" pitchFamily="18" charset="-128"/>
              </a:rPr>
              <a:t>片足立ち時間（目を開ける）</a:t>
            </a:r>
            <a:endParaRPr kumimoji="1" lang="en-US" altLang="ja-JP" sz="1600" dirty="0">
              <a:solidFill>
                <a:srgbClr val="0000FF"/>
              </a:solidFill>
              <a:latin typeface="UD デジタル 教科書体 NK-B" panose="02020700000000000000" pitchFamily="18" charset="-128"/>
              <a:ea typeface="UD デジタル 教科書体 NK-B" panose="02020700000000000000" pitchFamily="18" charset="-128"/>
            </a:endParaRPr>
          </a:p>
          <a:p>
            <a:r>
              <a:rPr kumimoji="1" lang="en-US" altLang="ja-JP" sz="1600" dirty="0">
                <a:solidFill>
                  <a:srgbClr val="0000FF"/>
                </a:solidFill>
                <a:latin typeface="UD デジタル 教科書体 NK-B" panose="02020700000000000000" pitchFamily="18" charset="-128"/>
                <a:ea typeface="UD デジタル 教科書体 NK-B" panose="02020700000000000000" pitchFamily="18" charset="-128"/>
              </a:rPr>
              <a:t>Standing on one leg with eye open </a:t>
            </a:r>
          </a:p>
          <a:p>
            <a:r>
              <a:rPr kumimoji="1" lang="en-US" altLang="ja-JP" sz="1600" dirty="0">
                <a:solidFill>
                  <a:srgbClr val="0000FF"/>
                </a:solidFill>
                <a:latin typeface="UD デジタル 教科書体 NK-B" panose="02020700000000000000" pitchFamily="18" charset="-128"/>
                <a:ea typeface="UD デジタル 教科書体 NK-B" panose="02020700000000000000" pitchFamily="18" charset="-128"/>
              </a:rPr>
              <a:t>    (Equilibrium ability)</a:t>
            </a:r>
            <a:endParaRPr kumimoji="1" lang="ja-JP" altLang="en-US" sz="1600" dirty="0">
              <a:solidFill>
                <a:srgbClr val="0000FF"/>
              </a:solidFill>
              <a:latin typeface="UD デジタル 教科書体 NK-B" panose="02020700000000000000" pitchFamily="18" charset="-128"/>
              <a:ea typeface="UD デジタル 教科書体 NK-B" panose="02020700000000000000" pitchFamily="18" charset="-128"/>
            </a:endParaRPr>
          </a:p>
        </p:txBody>
      </p:sp>
      <p:sp>
        <p:nvSpPr>
          <p:cNvPr id="22" name="タイトル 1">
            <a:extLst>
              <a:ext uri="{FF2B5EF4-FFF2-40B4-BE49-F238E27FC236}">
                <a16:creationId xmlns:a16="http://schemas.microsoft.com/office/drawing/2014/main" id="{0FF1050A-F9DD-4330-BB08-2DCAE49C08EA}"/>
              </a:ext>
            </a:extLst>
          </p:cNvPr>
          <p:cNvSpPr>
            <a:spLocks noGrp="1"/>
          </p:cNvSpPr>
          <p:nvPr>
            <p:ph type="title"/>
          </p:nvPr>
        </p:nvSpPr>
        <p:spPr>
          <a:xfrm>
            <a:off x="737303" y="145947"/>
            <a:ext cx="11454697" cy="1298993"/>
          </a:xfrm>
        </p:spPr>
        <p:txBody>
          <a:bodyPr>
            <a:normAutofit/>
          </a:bodyPr>
          <a:lstStyle/>
          <a:p>
            <a:r>
              <a:rPr lang="en-US" altLang="ja-JP" sz="4800" b="1" dirty="0"/>
              <a:t>IV. </a:t>
            </a:r>
            <a:r>
              <a:rPr lang="ja-JP" altLang="en-US" sz="4800" b="1" dirty="0"/>
              <a:t>運動機能計測　</a:t>
            </a:r>
            <a:r>
              <a:rPr lang="en-US" altLang="ja-JP" sz="2800" b="1" dirty="0"/>
              <a:t>Physical performance measurements</a:t>
            </a:r>
            <a:endParaRPr kumimoji="1" lang="ja-JP" altLang="en-US" sz="3100" b="1" dirty="0"/>
          </a:p>
        </p:txBody>
      </p:sp>
      <p:sp>
        <p:nvSpPr>
          <p:cNvPr id="23" name="テキスト ボックス 22"/>
          <p:cNvSpPr txBox="1"/>
          <p:nvPr/>
        </p:nvSpPr>
        <p:spPr>
          <a:xfrm>
            <a:off x="3770489" y="2198129"/>
            <a:ext cx="7831300" cy="3600986"/>
          </a:xfrm>
          <a:prstGeom prst="rect">
            <a:avLst/>
          </a:prstGeom>
          <a:noFill/>
        </p:spPr>
        <p:txBody>
          <a:bodyPr wrap="square" rtlCol="0">
            <a:spAutoFit/>
          </a:bodyPr>
          <a:lstStyle/>
          <a:p>
            <a:r>
              <a:rPr lang="en-US" b="0" i="0" dirty="0">
                <a:solidFill>
                  <a:srgbClr val="2A363F"/>
                </a:solidFill>
                <a:effectLst/>
                <a:latin typeface="ui-sans-serif"/>
              </a:rPr>
              <a:t>(</a:t>
            </a:r>
            <a:r>
              <a:rPr lang="en-US" sz="1400" b="0" i="0" dirty="0">
                <a:solidFill>
                  <a:srgbClr val="2A363F"/>
                </a:solidFill>
                <a:effectLst/>
                <a:latin typeface="ui-sans-serif"/>
              </a:rPr>
              <a:t>1) Initial posture: The examinee is placed in a standing position at a distance of 50 cm with a mark on the wall according to the area of eye line. * Do not close your eyes.</a:t>
            </a:r>
            <a:br>
              <a:rPr lang="en-US" sz="1400" dirty="0"/>
            </a:br>
            <a:r>
              <a:rPr lang="en-US" sz="1400" b="0" i="0" dirty="0">
                <a:solidFill>
                  <a:srgbClr val="2A363F"/>
                </a:solidFill>
                <a:effectLst/>
                <a:latin typeface="ui-sans-serif"/>
              </a:rPr>
              <a:t>(2) The examinee should hang his or her hands comfortably. The supporter stands by from behind in case of a fall, as shown in the figure on the left. Tell them, "Keep your eyes open and keep one leg up for as long as possible."</a:t>
            </a:r>
            <a:br>
              <a:rPr lang="en-US" sz="1400" dirty="0"/>
            </a:br>
            <a:r>
              <a:rPr lang="en-US" sz="1400" b="0" i="0" dirty="0">
                <a:solidFill>
                  <a:srgbClr val="2A363F"/>
                </a:solidFill>
                <a:effectLst/>
                <a:latin typeface="ui-sans-serif"/>
              </a:rPr>
              <a:t>At the signal "Okay, start," ask the examinee to lift one foot off the floor and measure the time it takes for one of the following conditions to occur: The raised foot can be raised either forward or backward, but it should not be attached to the supporting foot.</a:t>
            </a:r>
            <a:br>
              <a:rPr lang="en-US" sz="1400" dirty="0"/>
            </a:br>
            <a:r>
              <a:rPr lang="en-US" sz="1400" b="0" i="0" dirty="0">
                <a:solidFill>
                  <a:srgbClr val="2A363F"/>
                </a:solidFill>
                <a:effectLst/>
                <a:latin typeface="ui-sans-serif"/>
              </a:rPr>
              <a:t>● When the position of the support foot is shifted</a:t>
            </a:r>
            <a:br>
              <a:rPr lang="en-US" sz="1400" dirty="0"/>
            </a:br>
            <a:r>
              <a:rPr lang="en-US" sz="1400" b="0" i="0" dirty="0">
                <a:solidFill>
                  <a:srgbClr val="2A363F"/>
                </a:solidFill>
                <a:effectLst/>
                <a:latin typeface="ui-sans-serif"/>
              </a:rPr>
              <a:t>● When a part of the body other than the supporting foot touches the floor</a:t>
            </a:r>
            <a:br>
              <a:rPr lang="en-US" sz="1400" dirty="0"/>
            </a:br>
            <a:r>
              <a:rPr lang="en-US" sz="1400" b="0" i="0" dirty="0">
                <a:solidFill>
                  <a:srgbClr val="2A363F"/>
                </a:solidFill>
                <a:effectLst/>
                <a:latin typeface="ui-sans-serif"/>
              </a:rPr>
              <a:t>(3) Record whether the supported foot is the right foot or the left foot (the first and second times do not have to be the same).</a:t>
            </a:r>
            <a:br>
              <a:rPr lang="en-US" sz="1400" dirty="0"/>
            </a:br>
            <a:r>
              <a:rPr lang="en-US" sz="1400" b="0" i="0" dirty="0">
                <a:solidFill>
                  <a:srgbClr val="2A363F"/>
                </a:solidFill>
                <a:effectLst/>
                <a:latin typeface="ui-sans-serif"/>
              </a:rPr>
              <a:t>(4) Measurement is performed twice. Let's look at the good numbers. The second time, tell them, "Let's try a little harder."</a:t>
            </a:r>
            <a:br>
              <a:rPr lang="en-US" sz="1400" dirty="0"/>
            </a:br>
            <a:r>
              <a:rPr lang="en-US" sz="1400" b="0" i="0" dirty="0">
                <a:solidFill>
                  <a:srgbClr val="2A363F"/>
                </a:solidFill>
                <a:effectLst/>
                <a:latin typeface="ui-sans-serif"/>
              </a:rPr>
              <a:t>* The measurement time should be within 60 seconds, and if the first measurement exceeds 60 seconds, the second measurement will not be performed.</a:t>
            </a:r>
            <a:endParaRPr lang="en-US" altLang="ja-JP" sz="1400" b="1" dirty="0">
              <a:solidFill>
                <a:srgbClr val="FF0000"/>
              </a:solidFill>
            </a:endParaRPr>
          </a:p>
        </p:txBody>
      </p:sp>
      <p:sp>
        <p:nvSpPr>
          <p:cNvPr id="24" name="テキスト ボックス 23"/>
          <p:cNvSpPr txBox="1"/>
          <p:nvPr/>
        </p:nvSpPr>
        <p:spPr>
          <a:xfrm>
            <a:off x="5184648" y="1243584"/>
            <a:ext cx="6505307" cy="923330"/>
          </a:xfrm>
          <a:prstGeom prst="rect">
            <a:avLst/>
          </a:prstGeom>
          <a:noFill/>
        </p:spPr>
        <p:txBody>
          <a:bodyPr wrap="none" rtlCol="0">
            <a:spAutoFit/>
          </a:bodyPr>
          <a:lstStyle/>
          <a:p>
            <a:r>
              <a:rPr kumimoji="1" lang="en-US" altLang="ja-JP" b="1" dirty="0">
                <a:solidFill>
                  <a:srgbClr val="FF0000"/>
                </a:solidFill>
              </a:rPr>
              <a:t>Caution: There is a risk of falling. Avoid the danger.</a:t>
            </a:r>
          </a:p>
          <a:p>
            <a:r>
              <a:rPr kumimoji="1" lang="en-US" altLang="ja-JP" b="1" dirty="0">
                <a:solidFill>
                  <a:srgbClr val="FF0000"/>
                </a:solidFill>
              </a:rPr>
              <a:t>Caution: Time will be measured, so please work in pairs.</a:t>
            </a:r>
          </a:p>
          <a:p>
            <a:r>
              <a:rPr kumimoji="1" lang="en-US" altLang="ja-JP" b="1" dirty="0">
                <a:solidFill>
                  <a:srgbClr val="FF0000"/>
                </a:solidFill>
              </a:rPr>
              <a:t>A stopwatch is required.</a:t>
            </a:r>
            <a:endParaRPr kumimoji="1" lang="ja-JP" altLang="en-US" b="1" dirty="0">
              <a:solidFill>
                <a:srgbClr val="FF0000"/>
              </a:solidFill>
            </a:endParaRPr>
          </a:p>
        </p:txBody>
      </p:sp>
    </p:spTree>
    <p:extLst>
      <p:ext uri="{BB962C8B-B14F-4D97-AF65-F5344CB8AC3E}">
        <p14:creationId xmlns:p14="http://schemas.microsoft.com/office/powerpoint/2010/main" val="3066963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D6892A68-029D-4E89-B54A-CB1221F563DE}"/>
              </a:ext>
            </a:extLst>
          </p:cNvPr>
          <p:cNvPicPr>
            <a:picLocks noChangeAspect="1"/>
          </p:cNvPicPr>
          <p:nvPr/>
        </p:nvPicPr>
        <p:blipFill rotWithShape="1">
          <a:blip r:embed="rId2"/>
          <a:srcRect l="50992" t="28523" r="39617" b="47014"/>
          <a:stretch/>
        </p:blipFill>
        <p:spPr>
          <a:xfrm>
            <a:off x="794776" y="2194559"/>
            <a:ext cx="2277608" cy="3955357"/>
          </a:xfrm>
          <a:prstGeom prst="rect">
            <a:avLst/>
          </a:prstGeom>
        </p:spPr>
      </p:pic>
      <p:sp>
        <p:nvSpPr>
          <p:cNvPr id="20" name="テキスト ボックス 19">
            <a:extLst>
              <a:ext uri="{FF2B5EF4-FFF2-40B4-BE49-F238E27FC236}">
                <a16:creationId xmlns:a16="http://schemas.microsoft.com/office/drawing/2014/main" id="{AC9E3BC5-8C84-4FBC-A609-DB821FD3CC26}"/>
              </a:ext>
            </a:extLst>
          </p:cNvPr>
          <p:cNvSpPr txBox="1"/>
          <p:nvPr/>
        </p:nvSpPr>
        <p:spPr>
          <a:xfrm>
            <a:off x="687406" y="1484170"/>
            <a:ext cx="4193777" cy="707886"/>
          </a:xfrm>
          <a:prstGeom prst="rect">
            <a:avLst/>
          </a:prstGeom>
          <a:noFill/>
        </p:spPr>
        <p:txBody>
          <a:bodyPr wrap="none" rtlCol="0">
            <a:spAutoFit/>
          </a:bodyPr>
          <a:lstStyle/>
          <a:p>
            <a:r>
              <a:rPr kumimoji="1" lang="ja-JP" altLang="en-US" sz="2000" dirty="0">
                <a:solidFill>
                  <a:srgbClr val="0000FF"/>
                </a:solidFill>
                <a:latin typeface="UD デジタル 教科書体 NK-B" panose="02020700000000000000" pitchFamily="18" charset="-128"/>
                <a:ea typeface="UD デジタル 教科書体 NK-B" panose="02020700000000000000" pitchFamily="18" charset="-128"/>
              </a:rPr>
              <a:t>⑤</a:t>
            </a:r>
            <a:r>
              <a:rPr kumimoji="1" lang="en-US" altLang="ja-JP" sz="2000" dirty="0">
                <a:solidFill>
                  <a:srgbClr val="0000FF"/>
                </a:solidFill>
                <a:latin typeface="UD デジタル 教科書体 NK-B" panose="02020700000000000000" pitchFamily="18" charset="-128"/>
                <a:ea typeface="UD デジタル 教科書体 NK-B" panose="02020700000000000000" pitchFamily="18" charset="-128"/>
              </a:rPr>
              <a:t> </a:t>
            </a:r>
            <a:r>
              <a:rPr kumimoji="1" lang="ja-JP" altLang="en-US" sz="2000" dirty="0">
                <a:solidFill>
                  <a:srgbClr val="0000FF"/>
                </a:solidFill>
                <a:latin typeface="UD デジタル 教科書体 NK-B" panose="02020700000000000000" pitchFamily="18" charset="-128"/>
                <a:ea typeface="UD デジタル 教科書体 NK-B" panose="02020700000000000000" pitchFamily="18" charset="-128"/>
              </a:rPr>
              <a:t>最大歩行能力　</a:t>
            </a:r>
            <a:r>
              <a:rPr kumimoji="1" lang="en-US" altLang="ja-JP" sz="2000" dirty="0">
                <a:solidFill>
                  <a:srgbClr val="0000FF"/>
                </a:solidFill>
                <a:latin typeface="UD デジタル 教科書体 NK-B" panose="02020700000000000000" pitchFamily="18" charset="-128"/>
                <a:ea typeface="UD デジタル 教科書体 NK-B" panose="02020700000000000000" pitchFamily="18" charset="-128"/>
              </a:rPr>
              <a:t>Walking speed </a:t>
            </a:r>
          </a:p>
          <a:p>
            <a:r>
              <a:rPr kumimoji="1" lang="en-US" altLang="ja-JP" sz="2000" dirty="0">
                <a:solidFill>
                  <a:srgbClr val="0000FF"/>
                </a:solidFill>
                <a:latin typeface="UD デジタル 教科書体 NK-B" panose="02020700000000000000" pitchFamily="18" charset="-128"/>
                <a:ea typeface="UD デジタル 教科書体 NK-B" panose="02020700000000000000" pitchFamily="18" charset="-128"/>
              </a:rPr>
              <a:t>  (ability to move)</a:t>
            </a:r>
            <a:endParaRPr kumimoji="1" lang="ja-JP" altLang="en-US" sz="2000" dirty="0">
              <a:solidFill>
                <a:srgbClr val="0000FF"/>
              </a:solidFill>
              <a:latin typeface="UD デジタル 教科書体 NK-B" panose="02020700000000000000" pitchFamily="18" charset="-128"/>
              <a:ea typeface="UD デジタル 教科書体 NK-B" panose="02020700000000000000" pitchFamily="18" charset="-128"/>
            </a:endParaRPr>
          </a:p>
        </p:txBody>
      </p:sp>
      <p:sp>
        <p:nvSpPr>
          <p:cNvPr id="22" name="タイトル 1">
            <a:extLst>
              <a:ext uri="{FF2B5EF4-FFF2-40B4-BE49-F238E27FC236}">
                <a16:creationId xmlns:a16="http://schemas.microsoft.com/office/drawing/2014/main" id="{0FF1050A-F9DD-4330-BB08-2DCAE49C08EA}"/>
              </a:ext>
            </a:extLst>
          </p:cNvPr>
          <p:cNvSpPr>
            <a:spLocks noGrp="1"/>
          </p:cNvSpPr>
          <p:nvPr>
            <p:ph type="title"/>
          </p:nvPr>
        </p:nvSpPr>
        <p:spPr>
          <a:xfrm>
            <a:off x="737303" y="145947"/>
            <a:ext cx="11454697" cy="1298993"/>
          </a:xfrm>
        </p:spPr>
        <p:txBody>
          <a:bodyPr>
            <a:normAutofit/>
          </a:bodyPr>
          <a:lstStyle/>
          <a:p>
            <a:r>
              <a:rPr lang="en-US" altLang="ja-JP" sz="4800" b="1" dirty="0"/>
              <a:t>IV. </a:t>
            </a:r>
            <a:r>
              <a:rPr lang="ja-JP" altLang="en-US" sz="4800" b="1" dirty="0"/>
              <a:t>運動機能計測　</a:t>
            </a:r>
            <a:r>
              <a:rPr lang="en-US" altLang="ja-JP" sz="2800" b="1" dirty="0"/>
              <a:t>Physical performance measurements</a:t>
            </a:r>
            <a:endParaRPr kumimoji="1" lang="ja-JP" altLang="en-US" sz="3100" b="1" dirty="0"/>
          </a:p>
        </p:txBody>
      </p:sp>
      <p:sp>
        <p:nvSpPr>
          <p:cNvPr id="23" name="テキスト ボックス 22"/>
          <p:cNvSpPr txBox="1"/>
          <p:nvPr/>
        </p:nvSpPr>
        <p:spPr>
          <a:xfrm>
            <a:off x="3410712" y="2468166"/>
            <a:ext cx="8357616" cy="2154436"/>
          </a:xfrm>
          <a:prstGeom prst="rect">
            <a:avLst/>
          </a:prstGeom>
          <a:noFill/>
        </p:spPr>
        <p:txBody>
          <a:bodyPr wrap="square" rtlCol="0">
            <a:spAutoFit/>
          </a:bodyPr>
          <a:lstStyle/>
          <a:p>
            <a:r>
              <a:rPr lang="en-US" altLang="ja-JP" sz="1400" b="1" dirty="0"/>
              <a:t>1. Purpose</a:t>
            </a:r>
          </a:p>
          <a:p>
            <a:r>
              <a:rPr lang="en-US" altLang="ja-JP" sz="1400" b="1" dirty="0"/>
              <a:t>To be able to judge whether a person has the ability to move across a crosswalk. The speed at which a person can cross a crosswalk is said to be "1m/sec or faster."</a:t>
            </a:r>
          </a:p>
          <a:p>
            <a:endParaRPr lang="en-US" altLang="ja-JP" sz="1400" b="1" dirty="0"/>
          </a:p>
          <a:p>
            <a:r>
              <a:rPr lang="en-US" altLang="ja-JP" sz="1400" b="1" dirty="0"/>
              <a:t>2. Evaluation</a:t>
            </a:r>
          </a:p>
          <a:p>
            <a:r>
              <a:rPr lang="en-US" altLang="ja-JP" sz="1400" b="1" dirty="0"/>
              <a:t>In the 5m walking test, those who are slower than "5 seconds" are judged to be unable to cross the crosswalk.</a:t>
            </a:r>
          </a:p>
          <a:p>
            <a:endParaRPr lang="en-US" altLang="ja-JP" b="1" dirty="0"/>
          </a:p>
          <a:p>
            <a:endParaRPr lang="en-US" altLang="ja-JP" b="1" dirty="0"/>
          </a:p>
        </p:txBody>
      </p:sp>
      <p:sp>
        <p:nvSpPr>
          <p:cNvPr id="24" name="テキスト ボックス 23"/>
          <p:cNvSpPr txBox="1"/>
          <p:nvPr/>
        </p:nvSpPr>
        <p:spPr>
          <a:xfrm>
            <a:off x="5184648" y="1243584"/>
            <a:ext cx="4392549" cy="646331"/>
          </a:xfrm>
          <a:prstGeom prst="rect">
            <a:avLst/>
          </a:prstGeom>
          <a:noFill/>
        </p:spPr>
        <p:txBody>
          <a:bodyPr wrap="none" rtlCol="0">
            <a:spAutoFit/>
          </a:bodyPr>
          <a:lstStyle/>
          <a:p>
            <a:r>
              <a:rPr kumimoji="1" lang="en-US" altLang="ja-JP" b="1" dirty="0">
                <a:solidFill>
                  <a:srgbClr val="FF0000"/>
                </a:solidFill>
              </a:rPr>
              <a:t>Caution: Risk of falling. Avoid danger.</a:t>
            </a:r>
          </a:p>
          <a:p>
            <a:r>
              <a:rPr kumimoji="1" lang="en-US" altLang="ja-JP" b="1" dirty="0">
                <a:solidFill>
                  <a:srgbClr val="FF0000"/>
                </a:solidFill>
              </a:rPr>
              <a:t>A stopwatch is required.</a:t>
            </a:r>
            <a:endParaRPr lang="en-US" altLang="ja-JP" b="1" dirty="0">
              <a:solidFill>
                <a:srgbClr val="FF0000"/>
              </a:solidFill>
            </a:endParaRPr>
          </a:p>
        </p:txBody>
      </p:sp>
      <p:sp>
        <p:nvSpPr>
          <p:cNvPr id="2" name="正方形/長方形 1">
            <a:extLst>
              <a:ext uri="{FF2B5EF4-FFF2-40B4-BE49-F238E27FC236}">
                <a16:creationId xmlns:a16="http://schemas.microsoft.com/office/drawing/2014/main" id="{20C216B7-8F41-4B1E-9DBA-B173762898F2}"/>
              </a:ext>
            </a:extLst>
          </p:cNvPr>
          <p:cNvSpPr/>
          <p:nvPr/>
        </p:nvSpPr>
        <p:spPr>
          <a:xfrm>
            <a:off x="3520440" y="4185190"/>
            <a:ext cx="7764780" cy="2031325"/>
          </a:xfrm>
          <a:prstGeom prst="rect">
            <a:avLst/>
          </a:prstGeom>
        </p:spPr>
        <p:txBody>
          <a:bodyPr wrap="square">
            <a:spAutoFit/>
          </a:bodyPr>
          <a:lstStyle/>
          <a:p>
            <a:r>
              <a:rPr lang="en-US" altLang="ja-JP" dirty="0">
                <a:solidFill>
                  <a:srgbClr val="333333"/>
                </a:solidFill>
                <a:latin typeface="Noto Sans JP"/>
              </a:rPr>
              <a:t>Cut-off value</a:t>
            </a:r>
          </a:p>
          <a:p>
            <a:r>
              <a:rPr lang="en-US" altLang="ja-JP" dirty="0">
                <a:solidFill>
                  <a:srgbClr val="333333"/>
                </a:solidFill>
                <a:latin typeface="Noto Sans JP"/>
              </a:rPr>
              <a:t>1. Unable to cross the crosswalk: 5 seconds or more (1.0 m/sec) (</a:t>
            </a:r>
            <a:r>
              <a:rPr lang="en-US" altLang="ja-JP" dirty="0" err="1">
                <a:solidFill>
                  <a:srgbClr val="333333"/>
                </a:solidFill>
                <a:latin typeface="Noto Sans JP"/>
              </a:rPr>
              <a:t>Muranaga</a:t>
            </a:r>
            <a:r>
              <a:rPr lang="en-US" altLang="ja-JP" dirty="0">
                <a:solidFill>
                  <a:srgbClr val="333333"/>
                </a:solidFill>
                <a:latin typeface="Noto Sans JP"/>
              </a:rPr>
              <a:t> Shingo, Motor Function and Physical Therapy in the Elderly, PT Journal, October 2009)</a:t>
            </a:r>
          </a:p>
          <a:p>
            <a:r>
              <a:rPr lang="en-US" altLang="ja-JP" dirty="0">
                <a:solidFill>
                  <a:srgbClr val="333333"/>
                </a:solidFill>
                <a:latin typeface="Noto Sans JP"/>
              </a:rPr>
              <a:t>2. High risk of falling: 6.2 seconds or more (0.806 m/sec) (</a:t>
            </a:r>
            <a:r>
              <a:rPr lang="en-US" altLang="ja-JP" dirty="0" err="1">
                <a:solidFill>
                  <a:srgbClr val="333333"/>
                </a:solidFill>
                <a:latin typeface="Noto Sans JP"/>
              </a:rPr>
              <a:t>Otao</a:t>
            </a:r>
            <a:r>
              <a:rPr lang="en-US" altLang="ja-JP" dirty="0">
                <a:solidFill>
                  <a:srgbClr val="333333"/>
                </a:solidFill>
                <a:latin typeface="Noto Sans JP"/>
              </a:rPr>
              <a:t> Hiroshi, Predictors of Falls Over a Year in Elderly People Requiring Care, 50th Annual Meeting of the Japanese Physical Therapy Society)</a:t>
            </a:r>
            <a:endParaRPr lang="ja-JP" altLang="en-US" b="0" i="0" dirty="0">
              <a:solidFill>
                <a:srgbClr val="333333"/>
              </a:solidFill>
              <a:effectLst/>
              <a:latin typeface="Noto Sans JP"/>
            </a:endParaRPr>
          </a:p>
        </p:txBody>
      </p:sp>
      <p:sp>
        <p:nvSpPr>
          <p:cNvPr id="4" name="正方形/長方形 3">
            <a:extLst>
              <a:ext uri="{FF2B5EF4-FFF2-40B4-BE49-F238E27FC236}">
                <a16:creationId xmlns:a16="http://schemas.microsoft.com/office/drawing/2014/main" id="{38389C52-C760-4ECF-A44B-3711B1378B12}"/>
              </a:ext>
            </a:extLst>
          </p:cNvPr>
          <p:cNvSpPr/>
          <p:nvPr/>
        </p:nvSpPr>
        <p:spPr>
          <a:xfrm>
            <a:off x="7589520" y="6353714"/>
            <a:ext cx="4265911" cy="369332"/>
          </a:xfrm>
          <a:prstGeom prst="rect">
            <a:avLst/>
          </a:prstGeom>
        </p:spPr>
        <p:txBody>
          <a:bodyPr wrap="none">
            <a:spAutoFit/>
          </a:bodyPr>
          <a:lstStyle/>
          <a:p>
            <a:r>
              <a:rPr lang="ja-JP" altLang="en-US" dirty="0"/>
              <a:t>参照：</a:t>
            </a:r>
            <a:r>
              <a:rPr lang="en-US" altLang="ja-JP" dirty="0"/>
              <a:t>https://rehab.cloud/mag/3592/</a:t>
            </a:r>
            <a:endParaRPr lang="ja-JP" altLang="en-US" dirty="0"/>
          </a:p>
        </p:txBody>
      </p:sp>
    </p:spTree>
    <p:extLst>
      <p:ext uri="{BB962C8B-B14F-4D97-AF65-F5344CB8AC3E}">
        <p14:creationId xmlns:p14="http://schemas.microsoft.com/office/powerpoint/2010/main" val="131232299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334</TotalTime>
  <Words>2771</Words>
  <Application>Microsoft Office PowerPoint</Application>
  <PresentationFormat>Widescreen</PresentationFormat>
  <Paragraphs>186</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UD デジタル 教科書体 NK-B</vt:lpstr>
      <vt:lpstr>游ゴシック</vt:lpstr>
      <vt:lpstr>游ゴシック Light</vt:lpstr>
      <vt:lpstr>Arial</vt:lpstr>
      <vt:lpstr>Noto Sans JP</vt:lpstr>
      <vt:lpstr>Tsukushi A Round Gothic</vt:lpstr>
      <vt:lpstr>ui-sans-serif</vt:lpstr>
      <vt:lpstr>Office テーマ</vt:lpstr>
      <vt:lpstr>IV. Motor function measurement                                      Physical performance measurements</vt:lpstr>
      <vt:lpstr>IV. 運動機能計測　Physical performance measurements</vt:lpstr>
      <vt:lpstr>IV. 運動機能計測　Physical performance measurements</vt:lpstr>
      <vt:lpstr>IV. 運動機能計測　Physical performance measurements</vt:lpstr>
      <vt:lpstr>IV. 運動機能計測　Physical performance measurements</vt:lpstr>
      <vt:lpstr>IV. 運動機能計測　Physical performance measurements</vt:lpstr>
      <vt:lpstr>IV. 運動機能計測　Physical performance measurements</vt:lpstr>
      <vt:lpstr>IV. 運動機能計測　Physical performance measurements</vt:lpstr>
      <vt:lpstr>IV. 運動機能計測　Physical performance measurements</vt:lpstr>
      <vt:lpstr>IV. 運動機能計測　Physical performance measurements</vt:lpstr>
      <vt:lpstr>IV. Motor function measurementPhysical performance measurements</vt:lpstr>
      <vt:lpstr>IV. Motor function measurementPhysical performance measurements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IV. 運動機能計測　Physical performance measurements</dc:title>
  <dc:creator>Miyo</dc:creator>
  <cp:lastModifiedBy>Wajiha Ali</cp:lastModifiedBy>
  <cp:revision>26</cp:revision>
  <dcterms:created xsi:type="dcterms:W3CDTF">2023-06-26T10:54:15Z</dcterms:created>
  <dcterms:modified xsi:type="dcterms:W3CDTF">2024-11-23T17:41:09Z</dcterms:modified>
</cp:coreProperties>
</file>